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7"/>
  </p:notesMasterIdLst>
  <p:sldIdLst>
    <p:sldId id="256" r:id="rId6"/>
    <p:sldId id="321" r:id="rId7"/>
    <p:sldId id="427" r:id="rId8"/>
    <p:sldId id="390" r:id="rId9"/>
    <p:sldId id="301" r:id="rId10"/>
    <p:sldId id="418" r:id="rId11"/>
    <p:sldId id="433" r:id="rId12"/>
    <p:sldId id="432" r:id="rId13"/>
    <p:sldId id="300" r:id="rId14"/>
    <p:sldId id="435" r:id="rId15"/>
    <p:sldId id="434" r:id="rId16"/>
    <p:sldId id="274" r:id="rId17"/>
    <p:sldId id="391" r:id="rId18"/>
    <p:sldId id="436" r:id="rId19"/>
    <p:sldId id="395" r:id="rId20"/>
    <p:sldId id="342" r:id="rId21"/>
    <p:sldId id="397" r:id="rId22"/>
    <p:sldId id="430" r:id="rId23"/>
    <p:sldId id="406" r:id="rId24"/>
    <p:sldId id="431" r:id="rId25"/>
    <p:sldId id="414"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1C4D"/>
    <a:srgbClr val="223F8F"/>
    <a:srgbClr val="EECACB"/>
    <a:srgbClr val="E7B7B8"/>
    <a:srgbClr val="DE999A"/>
    <a:srgbClr val="D2E6E1"/>
    <a:srgbClr val="B7D7CF"/>
    <a:srgbClr val="9DC9BE"/>
    <a:srgbClr val="EBC867"/>
    <a:srgbClr val="C95A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89709" autoAdjust="0"/>
  </p:normalViewPr>
  <p:slideViewPr>
    <p:cSldViewPr snapToGrid="0">
      <p:cViewPr varScale="1">
        <p:scale>
          <a:sx n="66" d="100"/>
          <a:sy n="66" d="100"/>
        </p:scale>
        <p:origin x="6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c Hibbin" userId="c7d9c07e-ad61-4b3d-9b4c-fe79987e487f" providerId="ADAL" clId="{602E102A-AF2D-48F2-B924-9D94D9B2DD58}"/>
    <pc:docChg chg="custSel addSld delSld modSld">
      <pc:chgData name="Dominic Hibbin" userId="c7d9c07e-ad61-4b3d-9b4c-fe79987e487f" providerId="ADAL" clId="{602E102A-AF2D-48F2-B924-9D94D9B2DD58}" dt="2026-08-24T06:57:59.598" v="19" actId="20577"/>
      <pc:docMkLst>
        <pc:docMk/>
      </pc:docMkLst>
      <pc:sldChg chg="modSp mod">
        <pc:chgData name="Dominic Hibbin" userId="c7d9c07e-ad61-4b3d-9b4c-fe79987e487f" providerId="ADAL" clId="{602E102A-AF2D-48F2-B924-9D94D9B2DD58}" dt="2026-08-24T06:57:28.837" v="17" actId="6549"/>
        <pc:sldMkLst>
          <pc:docMk/>
          <pc:sldMk cId="3077254163" sldId="432"/>
        </pc:sldMkLst>
        <pc:spChg chg="mod">
          <ac:chgData name="Dominic Hibbin" userId="c7d9c07e-ad61-4b3d-9b4c-fe79987e487f" providerId="ADAL" clId="{602E102A-AF2D-48F2-B924-9D94D9B2DD58}" dt="2026-08-24T06:57:28.837" v="17" actId="6549"/>
          <ac:spMkLst>
            <pc:docMk/>
            <pc:sldMk cId="3077254163" sldId="432"/>
            <ac:spMk id="22" creationId="{F063A2CC-2976-A553-B426-E7174F7838D8}"/>
          </ac:spMkLst>
        </pc:spChg>
      </pc:sldChg>
      <pc:sldChg chg="modSp mod">
        <pc:chgData name="Dominic Hibbin" userId="c7d9c07e-ad61-4b3d-9b4c-fe79987e487f" providerId="ADAL" clId="{602E102A-AF2D-48F2-B924-9D94D9B2DD58}" dt="2026-08-24T06:57:59.598" v="19" actId="20577"/>
        <pc:sldMkLst>
          <pc:docMk/>
          <pc:sldMk cId="2616956795" sldId="435"/>
        </pc:sldMkLst>
        <pc:graphicFrameChg chg="modGraphic">
          <ac:chgData name="Dominic Hibbin" userId="c7d9c07e-ad61-4b3d-9b4c-fe79987e487f" providerId="ADAL" clId="{602E102A-AF2D-48F2-B924-9D94D9B2DD58}" dt="2026-08-24T06:57:59.598" v="19" actId="20577"/>
          <ac:graphicFrameMkLst>
            <pc:docMk/>
            <pc:sldMk cId="2616956795" sldId="435"/>
            <ac:graphicFrameMk id="8" creationId="{B20F768F-81FF-6274-3350-99B7350C73B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25CED63-564F-42CD-A9C4-9E5CA5FD3797}" type="datetimeFigureOut">
              <a:rPr lang="en-GB" smtClean="0"/>
              <a:t>24/08/2026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F7681E8-872D-465C-A487-6CF764B05779}" type="slidenum">
              <a:rPr lang="en-GB" smtClean="0"/>
              <a:t>‹#›</a:t>
            </a:fld>
            <a:endParaRPr lang="en-GB"/>
          </a:p>
        </p:txBody>
      </p:sp>
    </p:spTree>
    <p:extLst>
      <p:ext uri="{BB962C8B-B14F-4D97-AF65-F5344CB8AC3E}">
        <p14:creationId xmlns:p14="http://schemas.microsoft.com/office/powerpoint/2010/main" val="4239751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3</a:t>
            </a:fld>
            <a:endParaRPr lang="en-GB"/>
          </a:p>
        </p:txBody>
      </p:sp>
    </p:spTree>
    <p:extLst>
      <p:ext uri="{BB962C8B-B14F-4D97-AF65-F5344CB8AC3E}">
        <p14:creationId xmlns:p14="http://schemas.microsoft.com/office/powerpoint/2010/main" val="1022707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4</a:t>
            </a:fld>
            <a:endParaRPr lang="en-GB"/>
          </a:p>
        </p:txBody>
      </p:sp>
    </p:spTree>
    <p:extLst>
      <p:ext uri="{BB962C8B-B14F-4D97-AF65-F5344CB8AC3E}">
        <p14:creationId xmlns:p14="http://schemas.microsoft.com/office/powerpoint/2010/main" val="2382342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7</a:t>
            </a:fld>
            <a:endParaRPr lang="en-GB"/>
          </a:p>
        </p:txBody>
      </p:sp>
    </p:spTree>
    <p:extLst>
      <p:ext uri="{BB962C8B-B14F-4D97-AF65-F5344CB8AC3E}">
        <p14:creationId xmlns:p14="http://schemas.microsoft.com/office/powerpoint/2010/main" val="229335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14</a:t>
            </a:fld>
            <a:endParaRPr lang="en-GB"/>
          </a:p>
        </p:txBody>
      </p:sp>
    </p:spTree>
    <p:extLst>
      <p:ext uri="{BB962C8B-B14F-4D97-AF65-F5344CB8AC3E}">
        <p14:creationId xmlns:p14="http://schemas.microsoft.com/office/powerpoint/2010/main" val="719970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18</a:t>
            </a:fld>
            <a:endParaRPr lang="en-GB"/>
          </a:p>
        </p:txBody>
      </p:sp>
    </p:spTree>
    <p:extLst>
      <p:ext uri="{BB962C8B-B14F-4D97-AF65-F5344CB8AC3E}">
        <p14:creationId xmlns:p14="http://schemas.microsoft.com/office/powerpoint/2010/main" val="3742812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19</a:t>
            </a:fld>
            <a:endParaRPr lang="en-GB"/>
          </a:p>
        </p:txBody>
      </p:sp>
    </p:spTree>
    <p:extLst>
      <p:ext uri="{BB962C8B-B14F-4D97-AF65-F5344CB8AC3E}">
        <p14:creationId xmlns:p14="http://schemas.microsoft.com/office/powerpoint/2010/main" val="3815503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20</a:t>
            </a:fld>
            <a:endParaRPr lang="en-GB"/>
          </a:p>
        </p:txBody>
      </p:sp>
    </p:spTree>
    <p:extLst>
      <p:ext uri="{BB962C8B-B14F-4D97-AF65-F5344CB8AC3E}">
        <p14:creationId xmlns:p14="http://schemas.microsoft.com/office/powerpoint/2010/main" val="3476403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7681E8-872D-465C-A487-6CF764B05779}" type="slidenum">
              <a:rPr lang="en-GB" smtClean="0"/>
              <a:t>21</a:t>
            </a:fld>
            <a:endParaRPr lang="en-GB"/>
          </a:p>
        </p:txBody>
      </p:sp>
    </p:spTree>
    <p:extLst>
      <p:ext uri="{BB962C8B-B14F-4D97-AF65-F5344CB8AC3E}">
        <p14:creationId xmlns:p14="http://schemas.microsoft.com/office/powerpoint/2010/main" val="3176853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57037-EF39-17CA-7A15-43F3557A5C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48791AB-A8F9-A2AB-341D-11C498407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6926224-F8A2-DE82-98F1-F340567BA4E6}"/>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5" name="Footer Placeholder 4">
            <a:extLst>
              <a:ext uri="{FF2B5EF4-FFF2-40B4-BE49-F238E27FC236}">
                <a16:creationId xmlns:a16="http://schemas.microsoft.com/office/drawing/2014/main" id="{4A942B75-0B4C-82E5-5FE9-A464C5155DA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B84FC12-9721-CCDF-4045-9CF7B0F68426}"/>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900653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D47F3-C546-4A26-13F6-CC8CBC5B43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D37540-CE20-D809-BAD9-D57182B258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CA05DE-345C-B587-029D-D61272CF8EC5}"/>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5" name="Footer Placeholder 4">
            <a:extLst>
              <a:ext uri="{FF2B5EF4-FFF2-40B4-BE49-F238E27FC236}">
                <a16:creationId xmlns:a16="http://schemas.microsoft.com/office/drawing/2014/main" id="{60EFE864-11CD-EBCB-7B7F-018D8866B1E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AEFDAE5-290F-B158-85DA-D4F3E9DED6FE}"/>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2135641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6B020-F1DB-3069-F805-E4EAC9865B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388AD71-7844-9EF1-309B-BD5DD50126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CF17DF-608F-058E-82F0-F957DDAF2AC2}"/>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5" name="Footer Placeholder 4">
            <a:extLst>
              <a:ext uri="{FF2B5EF4-FFF2-40B4-BE49-F238E27FC236}">
                <a16:creationId xmlns:a16="http://schemas.microsoft.com/office/drawing/2014/main" id="{42124377-0717-753E-4A2D-6BE02E70EFC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6B2AA86-0C6D-3FF4-1CB7-22581A953B9D}"/>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1838714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B312-0895-3407-BDDA-01739F78AE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9B310C-D4CA-6A57-C9F6-BC443709A3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57B09C3-0AD8-EA22-8B5D-00818C095D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216DF0-5ABF-81DB-BB10-2A12B44916D8}"/>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6" name="Footer Placeholder 5">
            <a:extLst>
              <a:ext uri="{FF2B5EF4-FFF2-40B4-BE49-F238E27FC236}">
                <a16:creationId xmlns:a16="http://schemas.microsoft.com/office/drawing/2014/main" id="{2818D07A-7241-89FE-F8E1-F5972A1C06D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51A9E29-ABF4-CEF6-C2F9-8A700EF88A11}"/>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1660502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234F9-2BEA-E81E-0720-558DF506DE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9109B2-382B-516E-C255-CDAED5A3E3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433F69-594C-15A8-3845-2D5C4A9E87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B5FA65-E670-760E-6FDE-FF37D56161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2DBBCD-EA87-4A9E-11B2-F4ACE710C3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C487767-D52A-7BC7-F50D-536FD0552788}"/>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8" name="Footer Placeholder 7">
            <a:extLst>
              <a:ext uri="{FF2B5EF4-FFF2-40B4-BE49-F238E27FC236}">
                <a16:creationId xmlns:a16="http://schemas.microsoft.com/office/drawing/2014/main" id="{13C5C793-3007-EA39-EB5D-3B72F036C473}"/>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A77EBFA-5FFC-19B0-F8B0-153720A0189D}"/>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3637538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43E5D-415A-3D08-ADF4-1DFD347F71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22A111-70D5-32F2-4733-9C8EC78DAE3F}"/>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4" name="Footer Placeholder 3">
            <a:extLst>
              <a:ext uri="{FF2B5EF4-FFF2-40B4-BE49-F238E27FC236}">
                <a16:creationId xmlns:a16="http://schemas.microsoft.com/office/drawing/2014/main" id="{7FB3147B-C7D7-3D33-0092-DBEAB0AE1516}"/>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913DC98-65FA-5EE3-8441-C087ED748FB5}"/>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115631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E42283-A84B-E501-AAA4-91DFB763C3CE}"/>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3" name="Footer Placeholder 2">
            <a:extLst>
              <a:ext uri="{FF2B5EF4-FFF2-40B4-BE49-F238E27FC236}">
                <a16:creationId xmlns:a16="http://schemas.microsoft.com/office/drawing/2014/main" id="{C102C1C9-97D6-FF46-026F-EBC0C6E11E9D}"/>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364E5823-22EF-2B4B-4436-863A84F235F8}"/>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1946321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7007-475D-1F40-98CF-092357B835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082F7D-B13B-33E2-4166-02ABDE03B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FBBC1F0-051B-9FCE-B44B-123BA158D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6AC8F-776B-BFB1-F544-BA3C24996B61}"/>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6" name="Footer Placeholder 5">
            <a:extLst>
              <a:ext uri="{FF2B5EF4-FFF2-40B4-BE49-F238E27FC236}">
                <a16:creationId xmlns:a16="http://schemas.microsoft.com/office/drawing/2014/main" id="{A2393E0A-37A0-818E-4270-E2D93E48D58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B6D0CD0-60E8-0BD9-1D0C-35CACC99399D}"/>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1829918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784E2-1895-6F0A-1855-7562C67D36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77E4886-2169-70D8-87E2-D4035351CE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C694B169-9721-5750-D0F8-3C5D2C54D7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A17205-1202-D889-86AC-0506F6529DF0}"/>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6" name="Footer Placeholder 5">
            <a:extLst>
              <a:ext uri="{FF2B5EF4-FFF2-40B4-BE49-F238E27FC236}">
                <a16:creationId xmlns:a16="http://schemas.microsoft.com/office/drawing/2014/main" id="{265C8330-477C-90A4-A61A-A29F47F94F0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CDCEFE7-8DA8-9716-2948-D22C62885680}"/>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16799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9C64F-0A27-BD62-EF49-B467C63179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054BE3-DA87-F672-3ABE-A58051329D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A8EDF3-7F6F-5985-49B5-5E1DB2F0D732}"/>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5" name="Footer Placeholder 4">
            <a:extLst>
              <a:ext uri="{FF2B5EF4-FFF2-40B4-BE49-F238E27FC236}">
                <a16:creationId xmlns:a16="http://schemas.microsoft.com/office/drawing/2014/main" id="{A332E737-293F-0C8A-7542-A9E7FAD8508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EDB85CF-7D18-C6F2-74D0-D86A488CEDB8}"/>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882349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4E60FC-8976-35C4-2662-FA2B2F2690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D60521-EEFD-CCB4-90B0-7AEBBFAFE8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A7E129-B90A-9890-2F69-4B9090169CB4}"/>
              </a:ext>
            </a:extLst>
          </p:cNvPr>
          <p:cNvSpPr>
            <a:spLocks noGrp="1"/>
          </p:cNvSpPr>
          <p:nvPr>
            <p:ph type="dt" sz="half" idx="10"/>
          </p:nvPr>
        </p:nvSpPr>
        <p:spPr/>
        <p:txBody>
          <a:bodyPr/>
          <a:lstStyle/>
          <a:p>
            <a:fld id="{04410C95-4844-4912-A9BC-3417F8D9EA7E}" type="datetimeFigureOut">
              <a:rPr lang="en-GB" smtClean="0"/>
              <a:t>24/08/2026</a:t>
            </a:fld>
            <a:endParaRPr lang="en-GB" dirty="0"/>
          </a:p>
        </p:txBody>
      </p:sp>
      <p:sp>
        <p:nvSpPr>
          <p:cNvPr id="5" name="Footer Placeholder 4">
            <a:extLst>
              <a:ext uri="{FF2B5EF4-FFF2-40B4-BE49-F238E27FC236}">
                <a16:creationId xmlns:a16="http://schemas.microsoft.com/office/drawing/2014/main" id="{30A0AE7D-0074-0EE9-9A10-C4AEC123645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07BB797-1DB3-C828-38ED-52397C5982B3}"/>
              </a:ext>
            </a:extLst>
          </p:cNvPr>
          <p:cNvSpPr>
            <a:spLocks noGrp="1"/>
          </p:cNvSpPr>
          <p:nvPr>
            <p:ph type="sldNum" sz="quarter" idx="12"/>
          </p:nvPr>
        </p:nvSpPr>
        <p:spPr/>
        <p:txBody>
          <a:bodyPr/>
          <a:lstStyle/>
          <a:p>
            <a:fld id="{BB02FE7E-BC1B-4429-9299-F95A181AF427}" type="slidenum">
              <a:rPr lang="en-GB" smtClean="0"/>
              <a:t>‹#›</a:t>
            </a:fld>
            <a:endParaRPr lang="en-GB" dirty="0"/>
          </a:p>
        </p:txBody>
      </p:sp>
    </p:spTree>
    <p:extLst>
      <p:ext uri="{BB962C8B-B14F-4D97-AF65-F5344CB8AC3E}">
        <p14:creationId xmlns:p14="http://schemas.microsoft.com/office/powerpoint/2010/main" val="112491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71A459-DB92-54BF-1520-01A31514A649}"/>
              </a:ext>
            </a:extLst>
          </p:cNvPr>
          <p:cNvSpPr>
            <a:spLocks noGrp="1"/>
          </p:cNvSpPr>
          <p:nvPr>
            <p:ph type="dt" sz="half" idx="10"/>
          </p:nvPr>
        </p:nvSpPr>
        <p:spPr/>
        <p:txBody>
          <a:bodyPr/>
          <a:lstStyle>
            <a:lvl1pPr>
              <a:defRPr/>
            </a:lvl1pPr>
          </a:lstStyle>
          <a:p>
            <a:pPr>
              <a:defRPr/>
            </a:pPr>
            <a:fld id="{C808F46C-30B6-45AC-A75D-DAF6BA6E34A1}" type="datetimeFigureOut">
              <a:rPr lang="en-GB"/>
              <a:pPr>
                <a:defRPr/>
              </a:pPr>
              <a:t>24/08/2026</a:t>
            </a:fld>
            <a:endParaRPr lang="en-GB"/>
          </a:p>
        </p:txBody>
      </p:sp>
      <p:sp>
        <p:nvSpPr>
          <p:cNvPr id="5" name="Footer Placeholder 4">
            <a:extLst>
              <a:ext uri="{FF2B5EF4-FFF2-40B4-BE49-F238E27FC236}">
                <a16:creationId xmlns:a16="http://schemas.microsoft.com/office/drawing/2014/main" id="{91AC82C1-CA59-F2B5-3242-0C63F1B38F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6A169F5-47FD-B0E2-2408-461216C3256A}"/>
              </a:ext>
            </a:extLst>
          </p:cNvPr>
          <p:cNvSpPr>
            <a:spLocks noGrp="1"/>
          </p:cNvSpPr>
          <p:nvPr>
            <p:ph type="sldNum" sz="quarter" idx="12"/>
          </p:nvPr>
        </p:nvSpPr>
        <p:spPr/>
        <p:txBody>
          <a:bodyPr/>
          <a:lstStyle>
            <a:lvl1pPr>
              <a:defRPr/>
            </a:lvl1pPr>
          </a:lstStyle>
          <a:p>
            <a:pPr>
              <a:defRPr/>
            </a:pPr>
            <a:fld id="{68A47054-63EE-457A-B170-02B44825B831}" type="slidenum">
              <a:rPr lang="en-GB" altLang="en-US"/>
              <a:pPr>
                <a:defRPr/>
              </a:pPr>
              <a:t>‹#›</a:t>
            </a:fld>
            <a:endParaRPr lang="en-GB" altLang="en-US"/>
          </a:p>
        </p:txBody>
      </p:sp>
    </p:spTree>
    <p:extLst>
      <p:ext uri="{BB962C8B-B14F-4D97-AF65-F5344CB8AC3E}">
        <p14:creationId xmlns:p14="http://schemas.microsoft.com/office/powerpoint/2010/main" val="4032490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7FE7E8-CF05-5C78-E6BB-55531AB51C0E}"/>
              </a:ext>
            </a:extLst>
          </p:cNvPr>
          <p:cNvSpPr>
            <a:spLocks noGrp="1"/>
          </p:cNvSpPr>
          <p:nvPr>
            <p:ph type="dt" sz="half" idx="10"/>
          </p:nvPr>
        </p:nvSpPr>
        <p:spPr/>
        <p:txBody>
          <a:bodyPr/>
          <a:lstStyle>
            <a:lvl1pPr>
              <a:defRPr/>
            </a:lvl1pPr>
          </a:lstStyle>
          <a:p>
            <a:pPr>
              <a:defRPr/>
            </a:pPr>
            <a:fld id="{02F59574-4BFC-4D2D-92BF-5E0229DB68BC}" type="datetimeFigureOut">
              <a:rPr lang="en-GB"/>
              <a:pPr>
                <a:defRPr/>
              </a:pPr>
              <a:t>24/08/2026</a:t>
            </a:fld>
            <a:endParaRPr lang="en-GB"/>
          </a:p>
        </p:txBody>
      </p:sp>
      <p:sp>
        <p:nvSpPr>
          <p:cNvPr id="5" name="Footer Placeholder 4">
            <a:extLst>
              <a:ext uri="{FF2B5EF4-FFF2-40B4-BE49-F238E27FC236}">
                <a16:creationId xmlns:a16="http://schemas.microsoft.com/office/drawing/2014/main" id="{D1422173-F241-1B99-AB33-A5DF1704458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85A69D8-AEFD-8A94-BAB2-BBCA15F1894B}"/>
              </a:ext>
            </a:extLst>
          </p:cNvPr>
          <p:cNvSpPr>
            <a:spLocks noGrp="1"/>
          </p:cNvSpPr>
          <p:nvPr>
            <p:ph type="sldNum" sz="quarter" idx="12"/>
          </p:nvPr>
        </p:nvSpPr>
        <p:spPr/>
        <p:txBody>
          <a:bodyPr/>
          <a:lstStyle>
            <a:lvl1pPr>
              <a:defRPr/>
            </a:lvl1pPr>
          </a:lstStyle>
          <a:p>
            <a:pPr>
              <a:defRPr/>
            </a:pPr>
            <a:fld id="{E2D46108-599E-44A9-A9EE-BA7175CACC34}" type="slidenum">
              <a:rPr lang="en-GB" altLang="en-US"/>
              <a:pPr>
                <a:defRPr/>
              </a:pPr>
              <a:t>‹#›</a:t>
            </a:fld>
            <a:endParaRPr lang="en-GB" altLang="en-US"/>
          </a:p>
        </p:txBody>
      </p:sp>
    </p:spTree>
    <p:extLst>
      <p:ext uri="{BB962C8B-B14F-4D97-AF65-F5344CB8AC3E}">
        <p14:creationId xmlns:p14="http://schemas.microsoft.com/office/powerpoint/2010/main" val="655530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CE7B4-6473-64FE-9393-7DAB181218DF}"/>
              </a:ext>
            </a:extLst>
          </p:cNvPr>
          <p:cNvSpPr>
            <a:spLocks noGrp="1"/>
          </p:cNvSpPr>
          <p:nvPr>
            <p:ph type="dt" sz="half" idx="10"/>
          </p:nvPr>
        </p:nvSpPr>
        <p:spPr/>
        <p:txBody>
          <a:bodyPr/>
          <a:lstStyle>
            <a:lvl1pPr>
              <a:defRPr/>
            </a:lvl1pPr>
          </a:lstStyle>
          <a:p>
            <a:pPr>
              <a:defRPr/>
            </a:pPr>
            <a:fld id="{38652EAF-55ED-4D54-8AF2-04ACA163FFCB}" type="datetimeFigureOut">
              <a:rPr lang="en-GB"/>
              <a:pPr>
                <a:defRPr/>
              </a:pPr>
              <a:t>24/08/2026</a:t>
            </a:fld>
            <a:endParaRPr lang="en-GB"/>
          </a:p>
        </p:txBody>
      </p:sp>
      <p:sp>
        <p:nvSpPr>
          <p:cNvPr id="5" name="Footer Placeholder 4">
            <a:extLst>
              <a:ext uri="{FF2B5EF4-FFF2-40B4-BE49-F238E27FC236}">
                <a16:creationId xmlns:a16="http://schemas.microsoft.com/office/drawing/2014/main" id="{67D91AAC-1767-FFFF-5F49-14A344992B8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0333E45-858E-0239-F8C9-6CE9BC5ADE07}"/>
              </a:ext>
            </a:extLst>
          </p:cNvPr>
          <p:cNvSpPr>
            <a:spLocks noGrp="1"/>
          </p:cNvSpPr>
          <p:nvPr>
            <p:ph type="sldNum" sz="quarter" idx="12"/>
          </p:nvPr>
        </p:nvSpPr>
        <p:spPr/>
        <p:txBody>
          <a:bodyPr/>
          <a:lstStyle>
            <a:lvl1pPr>
              <a:defRPr/>
            </a:lvl1pPr>
          </a:lstStyle>
          <a:p>
            <a:pPr>
              <a:defRPr/>
            </a:pPr>
            <a:fld id="{1054C1E2-05B9-4E32-B925-A87C2DEFDB44}" type="slidenum">
              <a:rPr lang="en-GB" altLang="en-US"/>
              <a:pPr>
                <a:defRPr/>
              </a:pPr>
              <a:t>‹#›</a:t>
            </a:fld>
            <a:endParaRPr lang="en-GB" altLang="en-US"/>
          </a:p>
        </p:txBody>
      </p:sp>
    </p:spTree>
    <p:extLst>
      <p:ext uri="{BB962C8B-B14F-4D97-AF65-F5344CB8AC3E}">
        <p14:creationId xmlns:p14="http://schemas.microsoft.com/office/powerpoint/2010/main" val="27922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C354B7F8-0EA4-9289-369E-D1B02713A467}"/>
              </a:ext>
            </a:extLst>
          </p:cNvPr>
          <p:cNvSpPr>
            <a:spLocks noGrp="1"/>
          </p:cNvSpPr>
          <p:nvPr>
            <p:ph type="dt" sz="half" idx="10"/>
          </p:nvPr>
        </p:nvSpPr>
        <p:spPr/>
        <p:txBody>
          <a:bodyPr/>
          <a:lstStyle>
            <a:lvl1pPr>
              <a:defRPr/>
            </a:lvl1pPr>
          </a:lstStyle>
          <a:p>
            <a:pPr>
              <a:defRPr/>
            </a:pPr>
            <a:fld id="{17AE360C-40F5-4DB0-928D-B1D4DBB862AB}" type="datetimeFigureOut">
              <a:rPr lang="en-GB"/>
              <a:pPr>
                <a:defRPr/>
              </a:pPr>
              <a:t>24/08/2026</a:t>
            </a:fld>
            <a:endParaRPr lang="en-GB"/>
          </a:p>
        </p:txBody>
      </p:sp>
      <p:sp>
        <p:nvSpPr>
          <p:cNvPr id="6" name="Footer Placeholder 4">
            <a:extLst>
              <a:ext uri="{FF2B5EF4-FFF2-40B4-BE49-F238E27FC236}">
                <a16:creationId xmlns:a16="http://schemas.microsoft.com/office/drawing/2014/main" id="{9E0F86FE-BC3B-1A4E-2377-423434F460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D62228F-6706-C4F0-C5B7-98FD250F2ED9}"/>
              </a:ext>
            </a:extLst>
          </p:cNvPr>
          <p:cNvSpPr>
            <a:spLocks noGrp="1"/>
          </p:cNvSpPr>
          <p:nvPr>
            <p:ph type="sldNum" sz="quarter" idx="12"/>
          </p:nvPr>
        </p:nvSpPr>
        <p:spPr/>
        <p:txBody>
          <a:bodyPr/>
          <a:lstStyle>
            <a:lvl1pPr>
              <a:defRPr/>
            </a:lvl1pPr>
          </a:lstStyle>
          <a:p>
            <a:pPr>
              <a:defRPr/>
            </a:pPr>
            <a:fld id="{B12CE3E5-1D29-4A3D-903F-280C86FF94F8}" type="slidenum">
              <a:rPr lang="en-GB" altLang="en-US"/>
              <a:pPr>
                <a:defRPr/>
              </a:pPr>
              <a:t>‹#›</a:t>
            </a:fld>
            <a:endParaRPr lang="en-GB" altLang="en-US"/>
          </a:p>
        </p:txBody>
      </p:sp>
    </p:spTree>
    <p:extLst>
      <p:ext uri="{BB962C8B-B14F-4D97-AF65-F5344CB8AC3E}">
        <p14:creationId xmlns:p14="http://schemas.microsoft.com/office/powerpoint/2010/main" val="1415006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3EAEB69-1076-A2C0-0F1B-98FFC59AD30C}"/>
              </a:ext>
            </a:extLst>
          </p:cNvPr>
          <p:cNvSpPr>
            <a:spLocks noGrp="1"/>
          </p:cNvSpPr>
          <p:nvPr>
            <p:ph type="dt" sz="half" idx="10"/>
          </p:nvPr>
        </p:nvSpPr>
        <p:spPr/>
        <p:txBody>
          <a:bodyPr/>
          <a:lstStyle>
            <a:lvl1pPr>
              <a:defRPr/>
            </a:lvl1pPr>
          </a:lstStyle>
          <a:p>
            <a:pPr>
              <a:defRPr/>
            </a:pPr>
            <a:fld id="{2C1E6C2B-E31C-4362-A7A5-BE007F9A62A6}" type="datetimeFigureOut">
              <a:rPr lang="en-GB"/>
              <a:pPr>
                <a:defRPr/>
              </a:pPr>
              <a:t>24/08/2026</a:t>
            </a:fld>
            <a:endParaRPr lang="en-GB"/>
          </a:p>
        </p:txBody>
      </p:sp>
      <p:sp>
        <p:nvSpPr>
          <p:cNvPr id="8" name="Footer Placeholder 4">
            <a:extLst>
              <a:ext uri="{FF2B5EF4-FFF2-40B4-BE49-F238E27FC236}">
                <a16:creationId xmlns:a16="http://schemas.microsoft.com/office/drawing/2014/main" id="{F2974694-2328-94D8-E293-33DE235D6AB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EA9F6040-C2FC-1620-017F-87A2CABA402A}"/>
              </a:ext>
            </a:extLst>
          </p:cNvPr>
          <p:cNvSpPr>
            <a:spLocks noGrp="1"/>
          </p:cNvSpPr>
          <p:nvPr>
            <p:ph type="sldNum" sz="quarter" idx="12"/>
          </p:nvPr>
        </p:nvSpPr>
        <p:spPr/>
        <p:txBody>
          <a:bodyPr/>
          <a:lstStyle>
            <a:lvl1pPr>
              <a:defRPr/>
            </a:lvl1pPr>
          </a:lstStyle>
          <a:p>
            <a:pPr>
              <a:defRPr/>
            </a:pPr>
            <a:fld id="{8DB77739-653C-4C6A-A93F-D88EC2AAD82D}" type="slidenum">
              <a:rPr lang="en-GB" altLang="en-US"/>
              <a:pPr>
                <a:defRPr/>
              </a:pPr>
              <a:t>‹#›</a:t>
            </a:fld>
            <a:endParaRPr lang="en-GB" altLang="en-US"/>
          </a:p>
        </p:txBody>
      </p:sp>
    </p:spTree>
    <p:extLst>
      <p:ext uri="{BB962C8B-B14F-4D97-AF65-F5344CB8AC3E}">
        <p14:creationId xmlns:p14="http://schemas.microsoft.com/office/powerpoint/2010/main" val="539440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1AEE7B1A-FF35-9E59-F051-C7F6CFBCB61B}"/>
              </a:ext>
            </a:extLst>
          </p:cNvPr>
          <p:cNvSpPr>
            <a:spLocks noGrp="1"/>
          </p:cNvSpPr>
          <p:nvPr>
            <p:ph type="dt" sz="half" idx="10"/>
          </p:nvPr>
        </p:nvSpPr>
        <p:spPr/>
        <p:txBody>
          <a:bodyPr/>
          <a:lstStyle>
            <a:lvl1pPr>
              <a:defRPr/>
            </a:lvl1pPr>
          </a:lstStyle>
          <a:p>
            <a:pPr>
              <a:defRPr/>
            </a:pPr>
            <a:fld id="{F7D68ADB-E50F-4551-AFAC-B7015CEE2B6A}" type="datetimeFigureOut">
              <a:rPr lang="en-GB"/>
              <a:pPr>
                <a:defRPr/>
              </a:pPr>
              <a:t>24/08/2026</a:t>
            </a:fld>
            <a:endParaRPr lang="en-GB"/>
          </a:p>
        </p:txBody>
      </p:sp>
      <p:sp>
        <p:nvSpPr>
          <p:cNvPr id="4" name="Footer Placeholder 4">
            <a:extLst>
              <a:ext uri="{FF2B5EF4-FFF2-40B4-BE49-F238E27FC236}">
                <a16:creationId xmlns:a16="http://schemas.microsoft.com/office/drawing/2014/main" id="{AC7F36BA-5F26-F7A0-40CA-97B405F31A05}"/>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23366CE3-79C2-7919-A7B5-673541F74E01}"/>
              </a:ext>
            </a:extLst>
          </p:cNvPr>
          <p:cNvSpPr>
            <a:spLocks noGrp="1"/>
          </p:cNvSpPr>
          <p:nvPr>
            <p:ph type="sldNum" sz="quarter" idx="12"/>
          </p:nvPr>
        </p:nvSpPr>
        <p:spPr/>
        <p:txBody>
          <a:bodyPr/>
          <a:lstStyle>
            <a:lvl1pPr>
              <a:defRPr/>
            </a:lvl1pPr>
          </a:lstStyle>
          <a:p>
            <a:pPr>
              <a:defRPr/>
            </a:pPr>
            <a:fld id="{E05563CF-8F08-40BA-AFD1-2B66BED67967}" type="slidenum">
              <a:rPr lang="en-GB" altLang="en-US"/>
              <a:pPr>
                <a:defRPr/>
              </a:pPr>
              <a:t>‹#›</a:t>
            </a:fld>
            <a:endParaRPr lang="en-GB" altLang="en-US"/>
          </a:p>
        </p:txBody>
      </p:sp>
    </p:spTree>
    <p:extLst>
      <p:ext uri="{BB962C8B-B14F-4D97-AF65-F5344CB8AC3E}">
        <p14:creationId xmlns:p14="http://schemas.microsoft.com/office/powerpoint/2010/main" val="4197676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0D094F6-13A6-299E-502C-3D85711B5FFB}"/>
              </a:ext>
            </a:extLst>
          </p:cNvPr>
          <p:cNvSpPr>
            <a:spLocks noGrp="1"/>
          </p:cNvSpPr>
          <p:nvPr>
            <p:ph type="dt" sz="half" idx="10"/>
          </p:nvPr>
        </p:nvSpPr>
        <p:spPr/>
        <p:txBody>
          <a:bodyPr/>
          <a:lstStyle>
            <a:lvl1pPr>
              <a:defRPr/>
            </a:lvl1pPr>
          </a:lstStyle>
          <a:p>
            <a:pPr>
              <a:defRPr/>
            </a:pPr>
            <a:fld id="{110FB6D8-CE15-4997-9CA3-B4BABC39722D}" type="datetimeFigureOut">
              <a:rPr lang="en-GB"/>
              <a:pPr>
                <a:defRPr/>
              </a:pPr>
              <a:t>24/08/2026</a:t>
            </a:fld>
            <a:endParaRPr lang="en-GB"/>
          </a:p>
        </p:txBody>
      </p:sp>
      <p:sp>
        <p:nvSpPr>
          <p:cNvPr id="3" name="Footer Placeholder 4">
            <a:extLst>
              <a:ext uri="{FF2B5EF4-FFF2-40B4-BE49-F238E27FC236}">
                <a16:creationId xmlns:a16="http://schemas.microsoft.com/office/drawing/2014/main" id="{03A37218-F2AE-A4F1-38BE-CFB45D36F5B3}"/>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4463B257-9428-8808-F950-D47DE0993008}"/>
              </a:ext>
            </a:extLst>
          </p:cNvPr>
          <p:cNvSpPr>
            <a:spLocks noGrp="1"/>
          </p:cNvSpPr>
          <p:nvPr>
            <p:ph type="sldNum" sz="quarter" idx="12"/>
          </p:nvPr>
        </p:nvSpPr>
        <p:spPr/>
        <p:txBody>
          <a:bodyPr/>
          <a:lstStyle>
            <a:lvl1pPr>
              <a:defRPr/>
            </a:lvl1pPr>
          </a:lstStyle>
          <a:p>
            <a:pPr>
              <a:defRPr/>
            </a:pPr>
            <a:fld id="{08846134-D344-4B28-9D6B-436F7472A385}" type="slidenum">
              <a:rPr lang="en-GB" altLang="en-US"/>
              <a:pPr>
                <a:defRPr/>
              </a:pPr>
              <a:t>‹#›</a:t>
            </a:fld>
            <a:endParaRPr lang="en-GB" altLang="en-US"/>
          </a:p>
        </p:txBody>
      </p:sp>
    </p:spTree>
    <p:extLst>
      <p:ext uri="{BB962C8B-B14F-4D97-AF65-F5344CB8AC3E}">
        <p14:creationId xmlns:p14="http://schemas.microsoft.com/office/powerpoint/2010/main" val="1512674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510A904-9EE0-A97C-2A68-471A280D84F4}"/>
              </a:ext>
            </a:extLst>
          </p:cNvPr>
          <p:cNvSpPr>
            <a:spLocks noGrp="1"/>
          </p:cNvSpPr>
          <p:nvPr>
            <p:ph type="dt" sz="half" idx="10"/>
          </p:nvPr>
        </p:nvSpPr>
        <p:spPr/>
        <p:txBody>
          <a:bodyPr/>
          <a:lstStyle>
            <a:lvl1pPr>
              <a:defRPr/>
            </a:lvl1pPr>
          </a:lstStyle>
          <a:p>
            <a:pPr>
              <a:defRPr/>
            </a:pPr>
            <a:fld id="{6BB5E516-759B-4081-B1EC-70A861B26E7E}" type="datetimeFigureOut">
              <a:rPr lang="en-GB"/>
              <a:pPr>
                <a:defRPr/>
              </a:pPr>
              <a:t>24/08/2026</a:t>
            </a:fld>
            <a:endParaRPr lang="en-GB"/>
          </a:p>
        </p:txBody>
      </p:sp>
      <p:sp>
        <p:nvSpPr>
          <p:cNvPr id="6" name="Footer Placeholder 4">
            <a:extLst>
              <a:ext uri="{FF2B5EF4-FFF2-40B4-BE49-F238E27FC236}">
                <a16:creationId xmlns:a16="http://schemas.microsoft.com/office/drawing/2014/main" id="{C73DD7F6-7E7C-3924-8184-CAA78F1EFA0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00F2428A-57E4-26AA-26A4-32224A6D0B50}"/>
              </a:ext>
            </a:extLst>
          </p:cNvPr>
          <p:cNvSpPr>
            <a:spLocks noGrp="1"/>
          </p:cNvSpPr>
          <p:nvPr>
            <p:ph type="sldNum" sz="quarter" idx="12"/>
          </p:nvPr>
        </p:nvSpPr>
        <p:spPr/>
        <p:txBody>
          <a:bodyPr/>
          <a:lstStyle>
            <a:lvl1pPr>
              <a:defRPr/>
            </a:lvl1pPr>
          </a:lstStyle>
          <a:p>
            <a:pPr>
              <a:defRPr/>
            </a:pPr>
            <a:fld id="{705DA3D4-A6C7-485C-AE34-CB6B6D5E5E34}" type="slidenum">
              <a:rPr lang="en-GB" altLang="en-US"/>
              <a:pPr>
                <a:defRPr/>
              </a:pPr>
              <a:t>‹#›</a:t>
            </a:fld>
            <a:endParaRPr lang="en-GB" altLang="en-US"/>
          </a:p>
        </p:txBody>
      </p:sp>
    </p:spTree>
    <p:extLst>
      <p:ext uri="{BB962C8B-B14F-4D97-AF65-F5344CB8AC3E}">
        <p14:creationId xmlns:p14="http://schemas.microsoft.com/office/powerpoint/2010/main" val="2325129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CE4B9A-A809-9EEA-2B74-C2D7DA45C39D}"/>
              </a:ext>
            </a:extLst>
          </p:cNvPr>
          <p:cNvSpPr>
            <a:spLocks noGrp="1"/>
          </p:cNvSpPr>
          <p:nvPr>
            <p:ph type="dt" sz="half" idx="10"/>
          </p:nvPr>
        </p:nvSpPr>
        <p:spPr/>
        <p:txBody>
          <a:bodyPr/>
          <a:lstStyle>
            <a:lvl1pPr>
              <a:defRPr/>
            </a:lvl1pPr>
          </a:lstStyle>
          <a:p>
            <a:pPr>
              <a:defRPr/>
            </a:pPr>
            <a:fld id="{B8B00BFE-A75F-454B-8F33-F65B3E681F34}" type="datetimeFigureOut">
              <a:rPr lang="en-GB"/>
              <a:pPr>
                <a:defRPr/>
              </a:pPr>
              <a:t>24/08/2026</a:t>
            </a:fld>
            <a:endParaRPr lang="en-GB"/>
          </a:p>
        </p:txBody>
      </p:sp>
      <p:sp>
        <p:nvSpPr>
          <p:cNvPr id="6" name="Footer Placeholder 4">
            <a:extLst>
              <a:ext uri="{FF2B5EF4-FFF2-40B4-BE49-F238E27FC236}">
                <a16:creationId xmlns:a16="http://schemas.microsoft.com/office/drawing/2014/main" id="{D6971442-C451-8227-D81F-3033DC6A397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2B08556-FD76-9616-64C4-F0466E61C9AF}"/>
              </a:ext>
            </a:extLst>
          </p:cNvPr>
          <p:cNvSpPr>
            <a:spLocks noGrp="1"/>
          </p:cNvSpPr>
          <p:nvPr>
            <p:ph type="sldNum" sz="quarter" idx="12"/>
          </p:nvPr>
        </p:nvSpPr>
        <p:spPr/>
        <p:txBody>
          <a:bodyPr/>
          <a:lstStyle>
            <a:lvl1pPr>
              <a:defRPr/>
            </a:lvl1pPr>
          </a:lstStyle>
          <a:p>
            <a:pPr>
              <a:defRPr/>
            </a:pPr>
            <a:fld id="{31AFBD27-7402-44E3-9231-D782B3A8BA3B}" type="slidenum">
              <a:rPr lang="en-GB" altLang="en-US"/>
              <a:pPr>
                <a:defRPr/>
              </a:pPr>
              <a:t>‹#›</a:t>
            </a:fld>
            <a:endParaRPr lang="en-GB" altLang="en-US"/>
          </a:p>
        </p:txBody>
      </p:sp>
    </p:spTree>
    <p:extLst>
      <p:ext uri="{BB962C8B-B14F-4D97-AF65-F5344CB8AC3E}">
        <p14:creationId xmlns:p14="http://schemas.microsoft.com/office/powerpoint/2010/main" val="1163422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AE55BE-A675-9423-255A-50AF887B4622}"/>
              </a:ext>
            </a:extLst>
          </p:cNvPr>
          <p:cNvSpPr>
            <a:spLocks noGrp="1"/>
          </p:cNvSpPr>
          <p:nvPr>
            <p:ph type="dt" sz="half" idx="10"/>
          </p:nvPr>
        </p:nvSpPr>
        <p:spPr/>
        <p:txBody>
          <a:bodyPr/>
          <a:lstStyle>
            <a:lvl1pPr>
              <a:defRPr/>
            </a:lvl1pPr>
          </a:lstStyle>
          <a:p>
            <a:pPr>
              <a:defRPr/>
            </a:pPr>
            <a:fld id="{4C074D21-4953-428C-9025-694B6946F88A}" type="datetimeFigureOut">
              <a:rPr lang="en-GB"/>
              <a:pPr>
                <a:defRPr/>
              </a:pPr>
              <a:t>24/08/2026</a:t>
            </a:fld>
            <a:endParaRPr lang="en-GB"/>
          </a:p>
        </p:txBody>
      </p:sp>
      <p:sp>
        <p:nvSpPr>
          <p:cNvPr id="5" name="Footer Placeholder 4">
            <a:extLst>
              <a:ext uri="{FF2B5EF4-FFF2-40B4-BE49-F238E27FC236}">
                <a16:creationId xmlns:a16="http://schemas.microsoft.com/office/drawing/2014/main" id="{0C652AD3-44A5-4F16-1E37-146E64A7974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4B0BEC9-4FEB-03EA-9BE4-8F6C93E294F1}"/>
              </a:ext>
            </a:extLst>
          </p:cNvPr>
          <p:cNvSpPr>
            <a:spLocks noGrp="1"/>
          </p:cNvSpPr>
          <p:nvPr>
            <p:ph type="sldNum" sz="quarter" idx="12"/>
          </p:nvPr>
        </p:nvSpPr>
        <p:spPr/>
        <p:txBody>
          <a:bodyPr/>
          <a:lstStyle>
            <a:lvl1pPr>
              <a:defRPr/>
            </a:lvl1pPr>
          </a:lstStyle>
          <a:p>
            <a:pPr>
              <a:defRPr/>
            </a:pPr>
            <a:fld id="{27A78B2F-4D9E-4535-8D52-DBD0CD47CBB1}" type="slidenum">
              <a:rPr lang="en-GB" altLang="en-US"/>
              <a:pPr>
                <a:defRPr/>
              </a:pPr>
              <a:t>‹#›</a:t>
            </a:fld>
            <a:endParaRPr lang="en-GB" altLang="en-US"/>
          </a:p>
        </p:txBody>
      </p:sp>
    </p:spTree>
    <p:extLst>
      <p:ext uri="{BB962C8B-B14F-4D97-AF65-F5344CB8AC3E}">
        <p14:creationId xmlns:p14="http://schemas.microsoft.com/office/powerpoint/2010/main" val="185298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9E848C-0E82-9C74-0106-9945113FAA91}"/>
              </a:ext>
            </a:extLst>
          </p:cNvPr>
          <p:cNvSpPr>
            <a:spLocks noGrp="1"/>
          </p:cNvSpPr>
          <p:nvPr>
            <p:ph type="dt" sz="half" idx="10"/>
          </p:nvPr>
        </p:nvSpPr>
        <p:spPr/>
        <p:txBody>
          <a:bodyPr/>
          <a:lstStyle>
            <a:lvl1pPr>
              <a:defRPr/>
            </a:lvl1pPr>
          </a:lstStyle>
          <a:p>
            <a:pPr>
              <a:defRPr/>
            </a:pPr>
            <a:fld id="{CD912691-2893-4849-99AA-72DBB65D9236}" type="datetimeFigureOut">
              <a:rPr lang="en-GB"/>
              <a:pPr>
                <a:defRPr/>
              </a:pPr>
              <a:t>24/08/2026</a:t>
            </a:fld>
            <a:endParaRPr lang="en-GB"/>
          </a:p>
        </p:txBody>
      </p:sp>
      <p:sp>
        <p:nvSpPr>
          <p:cNvPr id="5" name="Footer Placeholder 4">
            <a:extLst>
              <a:ext uri="{FF2B5EF4-FFF2-40B4-BE49-F238E27FC236}">
                <a16:creationId xmlns:a16="http://schemas.microsoft.com/office/drawing/2014/main" id="{9BDC73FD-D0F1-2167-0C2A-C8FA1C0DB29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127E316-65B4-1889-3349-E40543578BD2}"/>
              </a:ext>
            </a:extLst>
          </p:cNvPr>
          <p:cNvSpPr>
            <a:spLocks noGrp="1"/>
          </p:cNvSpPr>
          <p:nvPr>
            <p:ph type="sldNum" sz="quarter" idx="12"/>
          </p:nvPr>
        </p:nvSpPr>
        <p:spPr/>
        <p:txBody>
          <a:bodyPr/>
          <a:lstStyle>
            <a:lvl1pPr>
              <a:defRPr/>
            </a:lvl1pPr>
          </a:lstStyle>
          <a:p>
            <a:pPr>
              <a:defRPr/>
            </a:pPr>
            <a:fld id="{EC055E4D-395C-44A5-A091-824975D2B515}" type="slidenum">
              <a:rPr lang="en-GB" altLang="en-US"/>
              <a:pPr>
                <a:defRPr/>
              </a:pPr>
              <a:t>‹#›</a:t>
            </a:fld>
            <a:endParaRPr lang="en-GB" altLang="en-US"/>
          </a:p>
        </p:txBody>
      </p:sp>
    </p:spTree>
    <p:extLst>
      <p:ext uri="{BB962C8B-B14F-4D97-AF65-F5344CB8AC3E}">
        <p14:creationId xmlns:p14="http://schemas.microsoft.com/office/powerpoint/2010/main" val="302527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13B3D0-7434-121A-E9B5-53D1CB9B20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3110B0-8C5B-9896-71C5-F3CA075793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AE3D1A-42DD-1D09-5D98-7D375EDBE8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410C95-4844-4912-A9BC-3417F8D9EA7E}" type="datetimeFigureOut">
              <a:rPr lang="en-GB" smtClean="0"/>
              <a:t>24/08/2026</a:t>
            </a:fld>
            <a:endParaRPr lang="en-GB" dirty="0"/>
          </a:p>
        </p:txBody>
      </p:sp>
      <p:sp>
        <p:nvSpPr>
          <p:cNvPr id="5" name="Footer Placeholder 4">
            <a:extLst>
              <a:ext uri="{FF2B5EF4-FFF2-40B4-BE49-F238E27FC236}">
                <a16:creationId xmlns:a16="http://schemas.microsoft.com/office/drawing/2014/main" id="{79A0109C-9E29-7C9A-E67D-BBFBD08E25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FBFA730-F813-0793-AF4B-7DBE50C5A7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02FE7E-BC1B-4429-9299-F95A181AF427}" type="slidenum">
              <a:rPr lang="en-GB" smtClean="0"/>
              <a:t>‹#›</a:t>
            </a:fld>
            <a:endParaRPr lang="en-GB" dirty="0"/>
          </a:p>
        </p:txBody>
      </p:sp>
    </p:spTree>
    <p:extLst>
      <p:ext uri="{BB962C8B-B14F-4D97-AF65-F5344CB8AC3E}">
        <p14:creationId xmlns:p14="http://schemas.microsoft.com/office/powerpoint/2010/main" val="673111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43921"/>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0762918-175F-1AC2-FD0A-7EED778D718B}"/>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23F46980-99BC-1019-6680-B9AD5FAF7FA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F612E8C-FBDF-3EEF-BC86-0B581538B1D6}"/>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cs typeface="Arial" charset="0"/>
              </a:defRPr>
            </a:lvl1pPr>
          </a:lstStyle>
          <a:p>
            <a:pPr>
              <a:defRPr/>
            </a:pPr>
            <a:fld id="{5DC04518-D06D-4AF9-AC3E-B0B9EE7F3C49}" type="datetimeFigureOut">
              <a:rPr lang="en-GB"/>
              <a:pPr>
                <a:defRPr/>
              </a:pPr>
              <a:t>24/08/2026</a:t>
            </a:fld>
            <a:endParaRPr lang="en-GB"/>
          </a:p>
        </p:txBody>
      </p:sp>
      <p:sp>
        <p:nvSpPr>
          <p:cNvPr id="5" name="Footer Placeholder 4">
            <a:extLst>
              <a:ext uri="{FF2B5EF4-FFF2-40B4-BE49-F238E27FC236}">
                <a16:creationId xmlns:a16="http://schemas.microsoft.com/office/drawing/2014/main" id="{E0D980CA-2DE1-745E-339E-E654ED0797E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cs typeface="Arial" charset="0"/>
              </a:defRPr>
            </a:lvl1pPr>
          </a:lstStyle>
          <a:p>
            <a:pPr>
              <a:defRPr/>
            </a:pPr>
            <a:endParaRPr lang="en-GB"/>
          </a:p>
        </p:txBody>
      </p:sp>
      <p:sp>
        <p:nvSpPr>
          <p:cNvPr id="6" name="Slide Number Placeholder 5">
            <a:extLst>
              <a:ext uri="{FF2B5EF4-FFF2-40B4-BE49-F238E27FC236}">
                <a16:creationId xmlns:a16="http://schemas.microsoft.com/office/drawing/2014/main" id="{2CFA37B1-50E9-A7B5-FC2D-9A9D6D88663D}"/>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9C47B296-2F68-414E-BD12-A0219A19C44E}" type="slidenum">
              <a:rPr lang="en-GB" altLang="en-US"/>
              <a:pPr>
                <a:defRPr/>
              </a:pPr>
              <a:t>‹#›</a:t>
            </a:fld>
            <a:endParaRPr lang="en-GB" altLang="en-US"/>
          </a:p>
        </p:txBody>
      </p:sp>
    </p:spTree>
    <p:extLst>
      <p:ext uri="{BB962C8B-B14F-4D97-AF65-F5344CB8AC3E}">
        <p14:creationId xmlns:p14="http://schemas.microsoft.com/office/powerpoint/2010/main" val="1446142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hyperlink" Target="http://www.rdac.co.uk/" TargetMode="External"/><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1.xml"/><Relationship Id="rId4" Type="http://schemas.openxmlformats.org/officeDocument/2006/relationships/hyperlink" Target="http://www.drivingmobility.org.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png"/><Relationship Id="rId7"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jpeg"/><Relationship Id="rId11" Type="http://schemas.openxmlformats.org/officeDocument/2006/relationships/image" Target="../media/image25.png"/><Relationship Id="rId5" Type="http://schemas.microsoft.com/office/2007/relationships/hdphoto" Target="../media/hdphoto1.wdp"/><Relationship Id="rId10" Type="http://schemas.openxmlformats.org/officeDocument/2006/relationships/image" Target="../media/image24.jpeg"/><Relationship Id="rId4" Type="http://schemas.openxmlformats.org/officeDocument/2006/relationships/image" Target="../media/image19.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 name="Picture 3" descr="A picture containing graphical user interface&#10;&#10;Description automatically generated">
            <a:extLst>
              <a:ext uri="{FF2B5EF4-FFF2-40B4-BE49-F238E27FC236}">
                <a16:creationId xmlns:a16="http://schemas.microsoft.com/office/drawing/2014/main" id="{9B95DA90-0360-CBCB-6538-CB95E4FBB48F}"/>
              </a:ext>
            </a:extLst>
          </p:cNvPr>
          <p:cNvPicPr>
            <a:picLocks noChangeAspect="1"/>
          </p:cNvPicPr>
          <p:nvPr/>
        </p:nvPicPr>
        <p:blipFill rotWithShape="1">
          <a:blip r:embed="rId2">
            <a:extLst>
              <a:ext uri="{28A0092B-C50C-407E-A947-70E740481C1C}">
                <a14:useLocalDpi xmlns:a14="http://schemas.microsoft.com/office/drawing/2010/main" val="0"/>
              </a:ext>
            </a:extLst>
          </a:blip>
          <a:srcRect t="585" r="1" b="1281"/>
          <a:stretch/>
        </p:blipFill>
        <p:spPr bwMode="auto">
          <a:xfrm>
            <a:off x="-117489" y="0"/>
            <a:ext cx="12423719" cy="6858000"/>
          </a:xfrm>
          <a:prstGeom prst="rect">
            <a:avLst/>
          </a:prstGeom>
          <a:extLst>
            <a:ext uri="{53640926-AAD7-44D8-BBD7-CCE9431645EC}">
              <a14:shadowObscured xmlns:a14="http://schemas.microsoft.com/office/drawing/2010/main"/>
            </a:ext>
          </a:extLst>
        </p:spPr>
      </p:pic>
      <p:pic>
        <p:nvPicPr>
          <p:cNvPr id="15" name="Picture 14" descr="A picture containing graphical user interface&#10;&#10;Description automatically generated">
            <a:extLst>
              <a:ext uri="{FF2B5EF4-FFF2-40B4-BE49-F238E27FC236}">
                <a16:creationId xmlns:a16="http://schemas.microsoft.com/office/drawing/2014/main" id="{19624046-710F-2AC9-3944-7EDD506E1F11}"/>
              </a:ext>
            </a:extLst>
          </p:cNvPr>
          <p:cNvPicPr>
            <a:picLocks noChangeAspect="1"/>
          </p:cNvPicPr>
          <p:nvPr/>
        </p:nvPicPr>
        <p:blipFill rotWithShape="1">
          <a:blip r:embed="rId2">
            <a:extLst>
              <a:ext uri="{28A0092B-C50C-407E-A947-70E740481C1C}">
                <a14:useLocalDpi xmlns:a14="http://schemas.microsoft.com/office/drawing/2010/main" val="0"/>
              </a:ext>
            </a:extLst>
          </a:blip>
          <a:srcRect l="76516" t="585" r="4" b="83378"/>
          <a:stretch/>
        </p:blipFill>
        <p:spPr bwMode="auto">
          <a:xfrm>
            <a:off x="4506684" y="5093861"/>
            <a:ext cx="3461659" cy="1064343"/>
          </a:xfrm>
          <a:prstGeom prst="rect">
            <a:avLst/>
          </a:prstGeom>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9241C3F5-A961-7955-DB75-F7FA0CB9E54B}"/>
              </a:ext>
            </a:extLst>
          </p:cNvPr>
          <p:cNvSpPr txBox="1"/>
          <p:nvPr/>
        </p:nvSpPr>
        <p:spPr>
          <a:xfrm>
            <a:off x="2932529" y="5025867"/>
            <a:ext cx="6323682" cy="923330"/>
          </a:xfrm>
          <a:prstGeom prst="rect">
            <a:avLst/>
          </a:prstGeom>
          <a:noFill/>
        </p:spPr>
        <p:txBody>
          <a:bodyPr wrap="square">
            <a:spAutoFit/>
          </a:bodyPr>
          <a:lstStyle/>
          <a:p>
            <a:pPr algn="ctr" eaLnBrk="1" hangingPunct="1">
              <a:spcBef>
                <a:spcPct val="0"/>
              </a:spcBef>
              <a:buFontTx/>
              <a:buNone/>
            </a:pPr>
            <a:r>
              <a:rPr lang="en-GB" altLang="en-US" dirty="0">
                <a:solidFill>
                  <a:schemeClr val="bg1"/>
                </a:solidFill>
                <a:latin typeface="Poppins Medium" panose="00000600000000000000" pitchFamily="2" charset="0"/>
                <a:cs typeface="Poppins Medium" panose="00000600000000000000" pitchFamily="2" charset="0"/>
              </a:rPr>
              <a:t>Dominic Hibbin</a:t>
            </a:r>
          </a:p>
          <a:p>
            <a:pPr algn="ctr" eaLnBrk="1" hangingPunct="1">
              <a:spcBef>
                <a:spcPct val="0"/>
              </a:spcBef>
              <a:buFontTx/>
              <a:buNone/>
            </a:pPr>
            <a:r>
              <a:rPr lang="en-GB" altLang="en-US" dirty="0">
                <a:solidFill>
                  <a:schemeClr val="bg1"/>
                </a:solidFill>
                <a:latin typeface="Poppins Medium" panose="00000600000000000000" pitchFamily="2" charset="0"/>
                <a:cs typeface="Poppins Medium" panose="00000600000000000000" pitchFamily="2" charset="0"/>
              </a:rPr>
              <a:t>Assessment Manager </a:t>
            </a:r>
          </a:p>
          <a:p>
            <a:pPr algn="ctr" eaLnBrk="1" hangingPunct="1">
              <a:spcBef>
                <a:spcPct val="0"/>
              </a:spcBef>
              <a:buFontTx/>
              <a:buNone/>
            </a:pPr>
            <a:r>
              <a:rPr lang="en-GB" altLang="en-US" dirty="0">
                <a:solidFill>
                  <a:schemeClr val="bg1"/>
                </a:solidFill>
                <a:latin typeface="Poppins Medium" panose="00000600000000000000" pitchFamily="2" charset="0"/>
                <a:cs typeface="Poppins Medium" panose="00000600000000000000" pitchFamily="2" charset="0"/>
              </a:rPr>
              <a:t>dhibbin</a:t>
            </a:r>
            <a:r>
              <a:rPr lang="en-GB" altLang="en-US" sz="1800" dirty="0">
                <a:solidFill>
                  <a:schemeClr val="bg1"/>
                </a:solidFill>
                <a:latin typeface="Poppins Medium" panose="00000600000000000000" pitchFamily="2" charset="0"/>
                <a:cs typeface="Poppins Medium" panose="00000600000000000000" pitchFamily="2" charset="0"/>
              </a:rPr>
              <a:t>@rdac.co.uk </a:t>
            </a:r>
          </a:p>
        </p:txBody>
      </p:sp>
    </p:spTree>
    <p:extLst>
      <p:ext uri="{BB962C8B-B14F-4D97-AF65-F5344CB8AC3E}">
        <p14:creationId xmlns:p14="http://schemas.microsoft.com/office/powerpoint/2010/main" val="4259053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79F5CB63-1562-3766-BF65-47E6196206FD}"/>
              </a:ext>
            </a:extLst>
          </p:cNvPr>
          <p:cNvGrpSpPr/>
          <p:nvPr/>
        </p:nvGrpSpPr>
        <p:grpSpPr>
          <a:xfrm rot="10800000" flipH="1">
            <a:off x="5337990" y="1071689"/>
            <a:ext cx="2831757" cy="1685122"/>
            <a:chOff x="3087842" y="3611419"/>
            <a:chExt cx="2855758" cy="1699404"/>
          </a:xfrm>
        </p:grpSpPr>
        <p:pic>
          <p:nvPicPr>
            <p:cNvPr id="48" name="Picture 47">
              <a:extLst>
                <a:ext uri="{FF2B5EF4-FFF2-40B4-BE49-F238E27FC236}">
                  <a16:creationId xmlns:a16="http://schemas.microsoft.com/office/drawing/2014/main" id="{980CBF1D-57DC-5890-1198-28B0ACF46E27}"/>
                </a:ext>
              </a:extLst>
            </p:cNvPr>
            <p:cNvPicPr>
              <a:picLocks noChangeAspect="1"/>
            </p:cNvPicPr>
            <p:nvPr/>
          </p:nvPicPr>
          <p:blipFill rotWithShape="1">
            <a:blip r:embed="rId2"/>
            <a:srcRect l="6020" t="10327" r="4761" b="11432"/>
            <a:stretch/>
          </p:blipFill>
          <p:spPr>
            <a:xfrm>
              <a:off x="3087842" y="3611419"/>
              <a:ext cx="2855758" cy="1699404"/>
            </a:xfrm>
            <a:prstGeom prst="rect">
              <a:avLst/>
            </a:prstGeom>
          </p:spPr>
        </p:pic>
        <p:sp>
          <p:nvSpPr>
            <p:cNvPr id="49" name="Rectangle 48">
              <a:extLst>
                <a:ext uri="{FF2B5EF4-FFF2-40B4-BE49-F238E27FC236}">
                  <a16:creationId xmlns:a16="http://schemas.microsoft.com/office/drawing/2014/main" id="{3A03B3DD-FD29-C36E-6491-B9C456867005}"/>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 name="Group 2">
            <a:extLst>
              <a:ext uri="{FF2B5EF4-FFF2-40B4-BE49-F238E27FC236}">
                <a16:creationId xmlns:a16="http://schemas.microsoft.com/office/drawing/2014/main" id="{DBAEA3C7-704C-F533-93B4-3F89930FA1C8}"/>
              </a:ext>
            </a:extLst>
          </p:cNvPr>
          <p:cNvGrpSpPr/>
          <p:nvPr/>
        </p:nvGrpSpPr>
        <p:grpSpPr>
          <a:xfrm flipH="1">
            <a:off x="5348471" y="4889726"/>
            <a:ext cx="2831757" cy="1685122"/>
            <a:chOff x="3087842" y="3611419"/>
            <a:chExt cx="2855758" cy="1699404"/>
          </a:xfrm>
        </p:grpSpPr>
        <p:pic>
          <p:nvPicPr>
            <p:cNvPr id="7" name="Picture 6">
              <a:extLst>
                <a:ext uri="{FF2B5EF4-FFF2-40B4-BE49-F238E27FC236}">
                  <a16:creationId xmlns:a16="http://schemas.microsoft.com/office/drawing/2014/main" id="{F1523140-1AC5-7787-46F1-69E6A7E0B158}"/>
                </a:ext>
              </a:extLst>
            </p:cNvPr>
            <p:cNvPicPr>
              <a:picLocks noChangeAspect="1"/>
            </p:cNvPicPr>
            <p:nvPr/>
          </p:nvPicPr>
          <p:blipFill rotWithShape="1">
            <a:blip r:embed="rId2"/>
            <a:srcRect l="6020" t="10327" r="4761" b="11432"/>
            <a:stretch/>
          </p:blipFill>
          <p:spPr>
            <a:xfrm>
              <a:off x="3087842" y="3611419"/>
              <a:ext cx="2855758" cy="1699404"/>
            </a:xfrm>
            <a:prstGeom prst="rect">
              <a:avLst/>
            </a:prstGeom>
          </p:spPr>
        </p:pic>
        <p:sp>
          <p:nvSpPr>
            <p:cNvPr id="8" name="Rectangle 7">
              <a:extLst>
                <a:ext uri="{FF2B5EF4-FFF2-40B4-BE49-F238E27FC236}">
                  <a16:creationId xmlns:a16="http://schemas.microsoft.com/office/drawing/2014/main" id="{C46C9814-4E92-B97C-8D89-5D311B9290DA}"/>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1" name="Group 10">
            <a:extLst>
              <a:ext uri="{FF2B5EF4-FFF2-40B4-BE49-F238E27FC236}">
                <a16:creationId xmlns:a16="http://schemas.microsoft.com/office/drawing/2014/main" id="{6C10F4BB-BB81-540F-65F9-13A04B9BE0BE}"/>
              </a:ext>
            </a:extLst>
          </p:cNvPr>
          <p:cNvGrpSpPr/>
          <p:nvPr/>
        </p:nvGrpSpPr>
        <p:grpSpPr>
          <a:xfrm flipH="1">
            <a:off x="8373366" y="1995409"/>
            <a:ext cx="2831757" cy="1685122"/>
            <a:chOff x="3087842" y="3611419"/>
            <a:chExt cx="2855758" cy="1699404"/>
          </a:xfrm>
        </p:grpSpPr>
        <p:pic>
          <p:nvPicPr>
            <p:cNvPr id="12" name="Picture 11">
              <a:extLst>
                <a:ext uri="{FF2B5EF4-FFF2-40B4-BE49-F238E27FC236}">
                  <a16:creationId xmlns:a16="http://schemas.microsoft.com/office/drawing/2014/main" id="{47578F98-23C8-1893-FA22-BE6593BCC0F7}"/>
                </a:ext>
              </a:extLst>
            </p:cNvPr>
            <p:cNvPicPr>
              <a:picLocks noChangeAspect="1"/>
            </p:cNvPicPr>
            <p:nvPr/>
          </p:nvPicPr>
          <p:blipFill rotWithShape="1">
            <a:blip r:embed="rId2"/>
            <a:srcRect l="6020" t="10327" r="4761" b="11432"/>
            <a:stretch/>
          </p:blipFill>
          <p:spPr>
            <a:xfrm>
              <a:off x="3087842" y="3611419"/>
              <a:ext cx="2855758" cy="1699404"/>
            </a:xfrm>
            <a:prstGeom prst="rect">
              <a:avLst/>
            </a:prstGeom>
          </p:spPr>
        </p:pic>
        <p:sp>
          <p:nvSpPr>
            <p:cNvPr id="14" name="Rectangle 13">
              <a:extLst>
                <a:ext uri="{FF2B5EF4-FFF2-40B4-BE49-F238E27FC236}">
                  <a16:creationId xmlns:a16="http://schemas.microsoft.com/office/drawing/2014/main" id="{3DE6B5F2-1018-9C00-F085-B1CAF59E898D}"/>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6" name="Group 15">
            <a:extLst>
              <a:ext uri="{FF2B5EF4-FFF2-40B4-BE49-F238E27FC236}">
                <a16:creationId xmlns:a16="http://schemas.microsoft.com/office/drawing/2014/main" id="{F66746F4-38F4-7629-C8B2-CC27E1E6C2AE}"/>
              </a:ext>
            </a:extLst>
          </p:cNvPr>
          <p:cNvGrpSpPr/>
          <p:nvPr/>
        </p:nvGrpSpPr>
        <p:grpSpPr>
          <a:xfrm rot="10800000" flipH="1">
            <a:off x="8448185" y="3914309"/>
            <a:ext cx="2831757" cy="1685122"/>
            <a:chOff x="3087842" y="3611419"/>
            <a:chExt cx="2855758" cy="1699404"/>
          </a:xfrm>
        </p:grpSpPr>
        <p:pic>
          <p:nvPicPr>
            <p:cNvPr id="17" name="Picture 16">
              <a:extLst>
                <a:ext uri="{FF2B5EF4-FFF2-40B4-BE49-F238E27FC236}">
                  <a16:creationId xmlns:a16="http://schemas.microsoft.com/office/drawing/2014/main" id="{D6AEAB22-0526-C971-C4AF-AB440EF422D8}"/>
                </a:ext>
              </a:extLst>
            </p:cNvPr>
            <p:cNvPicPr>
              <a:picLocks noChangeAspect="1"/>
            </p:cNvPicPr>
            <p:nvPr/>
          </p:nvPicPr>
          <p:blipFill rotWithShape="1">
            <a:blip r:embed="rId2"/>
            <a:srcRect l="6020" t="10327" r="4761" b="11432"/>
            <a:stretch/>
          </p:blipFill>
          <p:spPr>
            <a:xfrm>
              <a:off x="3087842" y="3611419"/>
              <a:ext cx="2855758" cy="1699404"/>
            </a:xfrm>
            <a:prstGeom prst="rect">
              <a:avLst/>
            </a:prstGeom>
          </p:spPr>
        </p:pic>
        <p:sp>
          <p:nvSpPr>
            <p:cNvPr id="18" name="Rectangle 17">
              <a:extLst>
                <a:ext uri="{FF2B5EF4-FFF2-40B4-BE49-F238E27FC236}">
                  <a16:creationId xmlns:a16="http://schemas.microsoft.com/office/drawing/2014/main" id="{C4882241-1283-D072-301D-B7B1035CEAAB}"/>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CF08CB66-8D38-4FC4-55A0-7AF06DBE0BA1}"/>
              </a:ext>
            </a:extLst>
          </p:cNvPr>
          <p:cNvSpPr txBox="1"/>
          <p:nvPr/>
        </p:nvSpPr>
        <p:spPr>
          <a:xfrm>
            <a:off x="2378701" y="283152"/>
            <a:ext cx="9609392" cy="830997"/>
          </a:xfrm>
          <a:prstGeom prst="rect">
            <a:avLst/>
          </a:prstGeom>
          <a:noFill/>
        </p:spPr>
        <p:txBody>
          <a:bodyPr wrap="square" rtlCol="0">
            <a:spAutoFit/>
          </a:bodyPr>
          <a:lstStyle/>
          <a:p>
            <a:r>
              <a:rPr lang="en-GB" sz="4800" dirty="0">
                <a:solidFill>
                  <a:srgbClr val="2B1C4D"/>
                </a:solidFill>
                <a:latin typeface="Poppins SemiBold" panose="00000700000000000000" pitchFamily="2" charset="0"/>
                <a:cs typeface="Poppins SemiBold" panose="00000700000000000000" pitchFamily="2" charset="0"/>
              </a:rPr>
              <a:t>Importance of driving</a:t>
            </a:r>
          </a:p>
        </p:txBody>
      </p:sp>
      <p:pic>
        <p:nvPicPr>
          <p:cNvPr id="9" name="Picture 8" descr="A picture containing graphical user interface&#10;&#10;Description automatically generated">
            <a:extLst>
              <a:ext uri="{FF2B5EF4-FFF2-40B4-BE49-F238E27FC236}">
                <a16:creationId xmlns:a16="http://schemas.microsoft.com/office/drawing/2014/main" id="{161048A6-988B-C88B-001B-3C6A9FAC1609}"/>
              </a:ext>
            </a:extLst>
          </p:cNvPr>
          <p:cNvPicPr>
            <a:picLocks noChangeAspect="1"/>
          </p:cNvPicPr>
          <p:nvPr/>
        </p:nvPicPr>
        <p:blipFill rotWithShape="1">
          <a:blip r:embed="rId3">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sp>
        <p:nvSpPr>
          <p:cNvPr id="55" name="TextBox 54">
            <a:extLst>
              <a:ext uri="{FF2B5EF4-FFF2-40B4-BE49-F238E27FC236}">
                <a16:creationId xmlns:a16="http://schemas.microsoft.com/office/drawing/2014/main" id="{5EBC0DB2-A560-C2E5-C79F-0A9DB5FA9E93}"/>
              </a:ext>
            </a:extLst>
          </p:cNvPr>
          <p:cNvSpPr txBox="1"/>
          <p:nvPr/>
        </p:nvSpPr>
        <p:spPr>
          <a:xfrm>
            <a:off x="5252236" y="3281037"/>
            <a:ext cx="3214813" cy="1077218"/>
          </a:xfrm>
          <a:prstGeom prst="rect">
            <a:avLst/>
          </a:prstGeom>
          <a:noFill/>
        </p:spPr>
        <p:txBody>
          <a:bodyPr wrap="square" rtlCol="0">
            <a:spAutoFit/>
          </a:bodyPr>
          <a:lstStyle/>
          <a:p>
            <a:pPr algn="ctr"/>
            <a:r>
              <a:rPr lang="en-GB" sz="3200" dirty="0">
                <a:solidFill>
                  <a:srgbClr val="2B1C4D"/>
                </a:solidFill>
                <a:latin typeface="Poppins SemiBold" panose="00000700000000000000" pitchFamily="2" charset="0"/>
                <a:cs typeface="Poppins SemiBold" panose="00000700000000000000" pitchFamily="2" charset="0"/>
              </a:rPr>
              <a:t>What it </a:t>
            </a:r>
          </a:p>
          <a:p>
            <a:pPr algn="ctr"/>
            <a:r>
              <a:rPr lang="en-GB" sz="3200" dirty="0">
                <a:solidFill>
                  <a:srgbClr val="2B1C4D"/>
                </a:solidFill>
                <a:latin typeface="Poppins SemiBold" panose="00000700000000000000" pitchFamily="2" charset="0"/>
                <a:cs typeface="Poppins SemiBold" panose="00000700000000000000" pitchFamily="2" charset="0"/>
              </a:rPr>
              <a:t>means</a:t>
            </a:r>
          </a:p>
        </p:txBody>
      </p:sp>
      <p:sp>
        <p:nvSpPr>
          <p:cNvPr id="57" name="TextBox 56">
            <a:extLst>
              <a:ext uri="{FF2B5EF4-FFF2-40B4-BE49-F238E27FC236}">
                <a16:creationId xmlns:a16="http://schemas.microsoft.com/office/drawing/2014/main" id="{CF603C07-3508-1763-BC08-DA148119E4B8}"/>
              </a:ext>
            </a:extLst>
          </p:cNvPr>
          <p:cNvSpPr txBox="1"/>
          <p:nvPr/>
        </p:nvSpPr>
        <p:spPr>
          <a:xfrm>
            <a:off x="5571872" y="1606807"/>
            <a:ext cx="2329488"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occupation</a:t>
            </a:r>
          </a:p>
        </p:txBody>
      </p:sp>
      <p:sp>
        <p:nvSpPr>
          <p:cNvPr id="29" name="TextBox 28">
            <a:extLst>
              <a:ext uri="{FF2B5EF4-FFF2-40B4-BE49-F238E27FC236}">
                <a16:creationId xmlns:a16="http://schemas.microsoft.com/office/drawing/2014/main" id="{ECDBDB02-29E1-9A7C-4F03-ED64CD0E8FB4}"/>
              </a:ext>
            </a:extLst>
          </p:cNvPr>
          <p:cNvSpPr txBox="1"/>
          <p:nvPr/>
        </p:nvSpPr>
        <p:spPr>
          <a:xfrm>
            <a:off x="8488151" y="2595239"/>
            <a:ext cx="2572333"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employment</a:t>
            </a:r>
          </a:p>
        </p:txBody>
      </p:sp>
      <p:sp>
        <p:nvSpPr>
          <p:cNvPr id="31" name="TextBox 30">
            <a:extLst>
              <a:ext uri="{FF2B5EF4-FFF2-40B4-BE49-F238E27FC236}">
                <a16:creationId xmlns:a16="http://schemas.microsoft.com/office/drawing/2014/main" id="{C226311C-D515-0C31-8D01-865B87FF789E}"/>
              </a:ext>
            </a:extLst>
          </p:cNvPr>
          <p:cNvSpPr txBox="1"/>
          <p:nvPr/>
        </p:nvSpPr>
        <p:spPr>
          <a:xfrm>
            <a:off x="5477891" y="5501454"/>
            <a:ext cx="2572333" cy="461665"/>
          </a:xfrm>
          <a:prstGeom prst="rect">
            <a:avLst/>
          </a:prstGeom>
          <a:noFill/>
        </p:spPr>
        <p:txBody>
          <a:bodyPr wrap="square" rtlCol="0">
            <a:spAutoFit/>
          </a:bodyPr>
          <a:lstStyle/>
          <a:p>
            <a:pPr algn="ctr"/>
            <a:r>
              <a:rPr lang="en-GB" sz="2400" dirty="0">
                <a:solidFill>
                  <a:schemeClr val="bg1"/>
                </a:solidFill>
                <a:latin typeface="Poppins SemiBold" panose="00000700000000000000" pitchFamily="2" charset="0"/>
                <a:cs typeface="Poppins SemiBold" panose="00000700000000000000" pitchFamily="2" charset="0"/>
              </a:rPr>
              <a:t>independence</a:t>
            </a:r>
          </a:p>
        </p:txBody>
      </p:sp>
      <p:sp>
        <p:nvSpPr>
          <p:cNvPr id="33" name="TextBox 32">
            <a:extLst>
              <a:ext uri="{FF2B5EF4-FFF2-40B4-BE49-F238E27FC236}">
                <a16:creationId xmlns:a16="http://schemas.microsoft.com/office/drawing/2014/main" id="{123AF974-7F23-42DB-086E-5C8C3CEC6745}"/>
              </a:ext>
            </a:extLst>
          </p:cNvPr>
          <p:cNvSpPr txBox="1"/>
          <p:nvPr/>
        </p:nvSpPr>
        <p:spPr>
          <a:xfrm>
            <a:off x="8632790" y="4260938"/>
            <a:ext cx="2572333" cy="954107"/>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quality </a:t>
            </a:r>
          </a:p>
          <a:p>
            <a:pPr algn="ctr"/>
            <a:r>
              <a:rPr lang="en-GB" sz="2800" dirty="0">
                <a:solidFill>
                  <a:schemeClr val="bg1"/>
                </a:solidFill>
                <a:latin typeface="Poppins SemiBold" panose="00000700000000000000" pitchFamily="2" charset="0"/>
                <a:cs typeface="Poppins SemiBold" panose="00000700000000000000" pitchFamily="2" charset="0"/>
              </a:rPr>
              <a:t>of life</a:t>
            </a:r>
          </a:p>
        </p:txBody>
      </p:sp>
      <p:grpSp>
        <p:nvGrpSpPr>
          <p:cNvPr id="24" name="Group 23">
            <a:extLst>
              <a:ext uri="{FF2B5EF4-FFF2-40B4-BE49-F238E27FC236}">
                <a16:creationId xmlns:a16="http://schemas.microsoft.com/office/drawing/2014/main" id="{9A427C5F-8E83-7537-7642-A6CE59DEA18B}"/>
              </a:ext>
            </a:extLst>
          </p:cNvPr>
          <p:cNvGrpSpPr/>
          <p:nvPr/>
        </p:nvGrpSpPr>
        <p:grpSpPr>
          <a:xfrm flipH="1">
            <a:off x="2454636" y="2019470"/>
            <a:ext cx="2831757" cy="1685122"/>
            <a:chOff x="3087842" y="3611419"/>
            <a:chExt cx="2855758" cy="1699404"/>
          </a:xfrm>
        </p:grpSpPr>
        <p:pic>
          <p:nvPicPr>
            <p:cNvPr id="27" name="Picture 26">
              <a:extLst>
                <a:ext uri="{FF2B5EF4-FFF2-40B4-BE49-F238E27FC236}">
                  <a16:creationId xmlns:a16="http://schemas.microsoft.com/office/drawing/2014/main" id="{4EFE9880-DBC4-460C-EEC9-207CF22A270F}"/>
                </a:ext>
              </a:extLst>
            </p:cNvPr>
            <p:cNvPicPr>
              <a:picLocks noChangeAspect="1"/>
            </p:cNvPicPr>
            <p:nvPr/>
          </p:nvPicPr>
          <p:blipFill rotWithShape="1">
            <a:blip r:embed="rId2"/>
            <a:srcRect l="6020" t="10327" r="4761" b="11432"/>
            <a:stretch/>
          </p:blipFill>
          <p:spPr>
            <a:xfrm>
              <a:off x="3087842" y="3611419"/>
              <a:ext cx="2855758" cy="1699404"/>
            </a:xfrm>
            <a:prstGeom prst="rect">
              <a:avLst/>
            </a:prstGeom>
          </p:spPr>
        </p:pic>
        <p:sp>
          <p:nvSpPr>
            <p:cNvPr id="28" name="Rectangle 27">
              <a:extLst>
                <a:ext uri="{FF2B5EF4-FFF2-40B4-BE49-F238E27FC236}">
                  <a16:creationId xmlns:a16="http://schemas.microsoft.com/office/drawing/2014/main" id="{B119A02A-9EA4-C2E3-1972-BDD982AF7B94}"/>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0" name="TextBox 29">
            <a:extLst>
              <a:ext uri="{FF2B5EF4-FFF2-40B4-BE49-F238E27FC236}">
                <a16:creationId xmlns:a16="http://schemas.microsoft.com/office/drawing/2014/main" id="{F0E87163-539A-ACBE-35B3-7784B6F730B3}"/>
              </a:ext>
            </a:extLst>
          </p:cNvPr>
          <p:cNvSpPr txBox="1"/>
          <p:nvPr/>
        </p:nvSpPr>
        <p:spPr>
          <a:xfrm>
            <a:off x="2536999" y="2600421"/>
            <a:ext cx="2572333"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mobility</a:t>
            </a:r>
          </a:p>
        </p:txBody>
      </p:sp>
      <p:grpSp>
        <p:nvGrpSpPr>
          <p:cNvPr id="20" name="Group 19">
            <a:extLst>
              <a:ext uri="{FF2B5EF4-FFF2-40B4-BE49-F238E27FC236}">
                <a16:creationId xmlns:a16="http://schemas.microsoft.com/office/drawing/2014/main" id="{9533224A-77C4-AD40-A089-74E77504237D}"/>
              </a:ext>
            </a:extLst>
          </p:cNvPr>
          <p:cNvGrpSpPr/>
          <p:nvPr/>
        </p:nvGrpSpPr>
        <p:grpSpPr>
          <a:xfrm rot="10800000" flipH="1">
            <a:off x="2548319" y="3958645"/>
            <a:ext cx="2831757" cy="1685122"/>
            <a:chOff x="3087842" y="3611419"/>
            <a:chExt cx="2855758" cy="1699404"/>
          </a:xfrm>
        </p:grpSpPr>
        <p:pic>
          <p:nvPicPr>
            <p:cNvPr id="21" name="Picture 20">
              <a:extLst>
                <a:ext uri="{FF2B5EF4-FFF2-40B4-BE49-F238E27FC236}">
                  <a16:creationId xmlns:a16="http://schemas.microsoft.com/office/drawing/2014/main" id="{C470016E-9CEF-7204-3AE9-7EC08A459D1E}"/>
                </a:ext>
              </a:extLst>
            </p:cNvPr>
            <p:cNvPicPr>
              <a:picLocks noChangeAspect="1"/>
            </p:cNvPicPr>
            <p:nvPr/>
          </p:nvPicPr>
          <p:blipFill rotWithShape="1">
            <a:blip r:embed="rId2"/>
            <a:srcRect l="6020" t="10327" r="4761" b="11432"/>
            <a:stretch/>
          </p:blipFill>
          <p:spPr>
            <a:xfrm>
              <a:off x="3087842" y="3611419"/>
              <a:ext cx="2855758" cy="1699404"/>
            </a:xfrm>
            <a:prstGeom prst="rect">
              <a:avLst/>
            </a:prstGeom>
          </p:spPr>
        </p:pic>
        <p:sp>
          <p:nvSpPr>
            <p:cNvPr id="22" name="Rectangle 21">
              <a:extLst>
                <a:ext uri="{FF2B5EF4-FFF2-40B4-BE49-F238E27FC236}">
                  <a16:creationId xmlns:a16="http://schemas.microsoft.com/office/drawing/2014/main" id="{172E4AEB-7EBF-AD11-3750-567BD9B22574}"/>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2" name="TextBox 31">
            <a:extLst>
              <a:ext uri="{FF2B5EF4-FFF2-40B4-BE49-F238E27FC236}">
                <a16:creationId xmlns:a16="http://schemas.microsoft.com/office/drawing/2014/main" id="{9198BEB7-7A15-F15D-4DB3-92B0A6BFDC2A}"/>
              </a:ext>
            </a:extLst>
          </p:cNvPr>
          <p:cNvSpPr txBox="1"/>
          <p:nvPr/>
        </p:nvSpPr>
        <p:spPr>
          <a:xfrm>
            <a:off x="2637662" y="4279817"/>
            <a:ext cx="2572333" cy="954107"/>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social </a:t>
            </a:r>
          </a:p>
          <a:p>
            <a:pPr algn="ctr"/>
            <a:r>
              <a:rPr lang="en-GB" sz="2800" dirty="0">
                <a:solidFill>
                  <a:schemeClr val="bg1"/>
                </a:solidFill>
                <a:latin typeface="Poppins SemiBold" panose="00000700000000000000" pitchFamily="2" charset="0"/>
                <a:cs typeface="Poppins SemiBold" panose="00000700000000000000" pitchFamily="2" charset="0"/>
              </a:rPr>
              <a:t>inclusion</a:t>
            </a:r>
          </a:p>
        </p:txBody>
      </p:sp>
    </p:spTree>
    <p:extLst>
      <p:ext uri="{BB962C8B-B14F-4D97-AF65-F5344CB8AC3E}">
        <p14:creationId xmlns:p14="http://schemas.microsoft.com/office/powerpoint/2010/main" val="136907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8" name="TextBox 17">
            <a:extLst>
              <a:ext uri="{FF2B5EF4-FFF2-40B4-BE49-F238E27FC236}">
                <a16:creationId xmlns:a16="http://schemas.microsoft.com/office/drawing/2014/main" id="{8950C01F-6629-BBB2-10F4-F9A09EAC87A4}"/>
              </a:ext>
            </a:extLst>
          </p:cNvPr>
          <p:cNvSpPr txBox="1"/>
          <p:nvPr/>
        </p:nvSpPr>
        <p:spPr>
          <a:xfrm>
            <a:off x="3729607" y="2317051"/>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DVLA</a:t>
            </a:r>
          </a:p>
        </p:txBody>
      </p:sp>
      <p:sp>
        <p:nvSpPr>
          <p:cNvPr id="19" name="TextBox 18">
            <a:extLst>
              <a:ext uri="{FF2B5EF4-FFF2-40B4-BE49-F238E27FC236}">
                <a16:creationId xmlns:a16="http://schemas.microsoft.com/office/drawing/2014/main" id="{6A68BCB9-B34B-FA25-856A-66792B0A63F4}"/>
              </a:ext>
            </a:extLst>
          </p:cNvPr>
          <p:cNvSpPr txBox="1"/>
          <p:nvPr/>
        </p:nvSpPr>
        <p:spPr>
          <a:xfrm>
            <a:off x="6146423" y="2317050"/>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Leal</a:t>
            </a:r>
          </a:p>
        </p:txBody>
      </p:sp>
      <p:sp>
        <p:nvSpPr>
          <p:cNvPr id="20" name="TextBox 19">
            <a:extLst>
              <a:ext uri="{FF2B5EF4-FFF2-40B4-BE49-F238E27FC236}">
                <a16:creationId xmlns:a16="http://schemas.microsoft.com/office/drawing/2014/main" id="{2B514BDB-9770-EC86-D27D-5AF14415F7E7}"/>
              </a:ext>
            </a:extLst>
          </p:cNvPr>
          <p:cNvSpPr txBox="1"/>
          <p:nvPr/>
        </p:nvSpPr>
        <p:spPr>
          <a:xfrm>
            <a:off x="8563239" y="2159686"/>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Case</a:t>
            </a:r>
          </a:p>
        </p:txBody>
      </p:sp>
      <p:sp>
        <p:nvSpPr>
          <p:cNvPr id="24" name="TextBox 23">
            <a:extLst>
              <a:ext uri="{FF2B5EF4-FFF2-40B4-BE49-F238E27FC236}">
                <a16:creationId xmlns:a16="http://schemas.microsoft.com/office/drawing/2014/main" id="{27B46C69-A684-7BEB-7E4C-8DD761CBA48E}"/>
              </a:ext>
            </a:extLst>
          </p:cNvPr>
          <p:cNvSpPr txBox="1"/>
          <p:nvPr/>
        </p:nvSpPr>
        <p:spPr>
          <a:xfrm>
            <a:off x="8563238" y="2722212"/>
            <a:ext cx="1834637"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Manager</a:t>
            </a:r>
          </a:p>
        </p:txBody>
      </p:sp>
      <p:pic>
        <p:nvPicPr>
          <p:cNvPr id="6" name="Picture 5">
            <a:extLst>
              <a:ext uri="{FF2B5EF4-FFF2-40B4-BE49-F238E27FC236}">
                <a16:creationId xmlns:a16="http://schemas.microsoft.com/office/drawing/2014/main" id="{6F6E255B-95D5-7DF5-D8ED-DB95619AD414}"/>
              </a:ext>
            </a:extLst>
          </p:cNvPr>
          <p:cNvPicPr>
            <a:picLocks noChangeAspect="1"/>
          </p:cNvPicPr>
          <p:nvPr/>
        </p:nvPicPr>
        <p:blipFill>
          <a:blip r:embed="rId3"/>
          <a:stretch>
            <a:fillRect/>
          </a:stretch>
        </p:blipFill>
        <p:spPr>
          <a:xfrm>
            <a:off x="226121" y="305916"/>
            <a:ext cx="1438781" cy="926672"/>
          </a:xfrm>
          <a:prstGeom prst="rect">
            <a:avLst/>
          </a:prstGeom>
        </p:spPr>
      </p:pic>
      <p:sp>
        <p:nvSpPr>
          <p:cNvPr id="14" name="Title 13">
            <a:extLst>
              <a:ext uri="{FF2B5EF4-FFF2-40B4-BE49-F238E27FC236}">
                <a16:creationId xmlns:a16="http://schemas.microsoft.com/office/drawing/2014/main" id="{1D5052E2-02DD-4295-84A1-04A22CAD6A76}"/>
              </a:ext>
            </a:extLst>
          </p:cNvPr>
          <p:cNvSpPr>
            <a:spLocks noGrp="1"/>
          </p:cNvSpPr>
          <p:nvPr>
            <p:ph type="title"/>
          </p:nvPr>
        </p:nvSpPr>
        <p:spPr>
          <a:xfrm>
            <a:off x="2586766" y="365125"/>
            <a:ext cx="8767034" cy="1325563"/>
          </a:xfrm>
        </p:spPr>
        <p:txBody>
          <a:bodyPr/>
          <a:lstStyle/>
          <a:p>
            <a:r>
              <a:rPr lang="en-GB" dirty="0">
                <a:latin typeface="Poppins SemiBold" panose="00000700000000000000" pitchFamily="2" charset="0"/>
                <a:cs typeface="Poppins SemiBold" panose="00000700000000000000" pitchFamily="2" charset="0"/>
              </a:rPr>
              <a:t>How can RDAC help?</a:t>
            </a:r>
            <a:endParaRPr lang="en-GB" dirty="0"/>
          </a:p>
        </p:txBody>
      </p:sp>
      <p:sp>
        <p:nvSpPr>
          <p:cNvPr id="3" name="Content Placeholder 2">
            <a:extLst>
              <a:ext uri="{FF2B5EF4-FFF2-40B4-BE49-F238E27FC236}">
                <a16:creationId xmlns:a16="http://schemas.microsoft.com/office/drawing/2014/main" id="{04E6AFC3-FC10-706F-5EFC-5E14ACCA626C}"/>
              </a:ext>
            </a:extLst>
          </p:cNvPr>
          <p:cNvSpPr>
            <a:spLocks noGrp="1"/>
          </p:cNvSpPr>
          <p:nvPr>
            <p:ph idx="1"/>
          </p:nvPr>
        </p:nvSpPr>
        <p:spPr>
          <a:xfrm>
            <a:off x="2586765" y="2030142"/>
            <a:ext cx="8767035" cy="2079660"/>
          </a:xfrm>
        </p:spPr>
        <p:txBody>
          <a:bodyPr/>
          <a:lstStyle/>
          <a:p>
            <a:pPr marL="0" indent="0" algn="ctr">
              <a:buNone/>
            </a:pPr>
            <a:r>
              <a:rPr lang="en-GB" i="0" dirty="0">
                <a:effectLst/>
                <a:highlight>
                  <a:srgbClr val="FFFFFF"/>
                </a:highlight>
                <a:latin typeface="Poppins" panose="00000500000000000000" pitchFamily="2" charset="0"/>
              </a:rPr>
              <a:t>We are a charity providing assessments for people with medical conditions or disabilities to help them regain or maintain their independence</a:t>
            </a:r>
            <a:r>
              <a:rPr lang="en-GB" dirty="0">
                <a:highlight>
                  <a:srgbClr val="FFFFFF"/>
                </a:highlight>
                <a:latin typeface="Poppins" panose="00000500000000000000" pitchFamily="2" charset="0"/>
              </a:rPr>
              <a:t> in driving and outdoor mobility. </a:t>
            </a:r>
            <a:endParaRPr lang="en-GB" i="0" dirty="0">
              <a:effectLst/>
              <a:highlight>
                <a:srgbClr val="FFFFFF"/>
              </a:highlight>
              <a:latin typeface="Poppins" panose="00000500000000000000" pitchFamily="2" charset="0"/>
            </a:endParaRPr>
          </a:p>
          <a:p>
            <a:pPr marL="0" indent="0" algn="ctr">
              <a:buNone/>
            </a:pPr>
            <a:endParaRPr lang="en-GB" dirty="0"/>
          </a:p>
        </p:txBody>
      </p:sp>
      <p:pic>
        <p:nvPicPr>
          <p:cNvPr id="7" name="Picture 6">
            <a:extLst>
              <a:ext uri="{FF2B5EF4-FFF2-40B4-BE49-F238E27FC236}">
                <a16:creationId xmlns:a16="http://schemas.microsoft.com/office/drawing/2014/main" id="{C73F068B-9A82-B566-512D-51364C89A60D}"/>
              </a:ext>
            </a:extLst>
          </p:cNvPr>
          <p:cNvPicPr>
            <a:picLocks noChangeAspect="1"/>
          </p:cNvPicPr>
          <p:nvPr/>
        </p:nvPicPr>
        <p:blipFill>
          <a:blip r:embed="rId4"/>
          <a:stretch>
            <a:fillRect/>
          </a:stretch>
        </p:blipFill>
        <p:spPr>
          <a:xfrm>
            <a:off x="5108094" y="4109802"/>
            <a:ext cx="3911294" cy="1955647"/>
          </a:xfrm>
          <a:prstGeom prst="rect">
            <a:avLst/>
          </a:prstGeom>
          <a:ln>
            <a:noFill/>
          </a:ln>
          <a:effectLst>
            <a:softEdge rad="112500"/>
          </a:effectLst>
        </p:spPr>
      </p:pic>
    </p:spTree>
    <p:extLst>
      <p:ext uri="{BB962C8B-B14F-4D97-AF65-F5344CB8AC3E}">
        <p14:creationId xmlns:p14="http://schemas.microsoft.com/office/powerpoint/2010/main" val="2910747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F03B43-8AB5-ED19-EBB2-7A1CB878E2A7}"/>
              </a:ext>
            </a:extLst>
          </p:cNvPr>
          <p:cNvSpPr/>
          <p:nvPr/>
        </p:nvSpPr>
        <p:spPr>
          <a:xfrm>
            <a:off x="0" y="0"/>
            <a:ext cx="12192000"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A picture containing graphical user interface&#10;&#10;Description automatically generated">
            <a:extLst>
              <a:ext uri="{FF2B5EF4-FFF2-40B4-BE49-F238E27FC236}">
                <a16:creationId xmlns:a16="http://schemas.microsoft.com/office/drawing/2014/main" id="{A948AFC6-5596-FF00-C22D-73CB000805B2}"/>
              </a:ext>
            </a:extLst>
          </p:cNvPr>
          <p:cNvPicPr>
            <a:picLocks noChangeAspect="1"/>
          </p:cNvPicPr>
          <p:nvPr/>
        </p:nvPicPr>
        <p:blipFill rotWithShape="1">
          <a:blip r:embed="rId3">
            <a:extLst>
              <a:ext uri="{28A0092B-C50C-407E-A947-70E740481C1C}">
                <a14:useLocalDpi xmlns:a14="http://schemas.microsoft.com/office/drawing/2010/main" val="0"/>
              </a:ext>
            </a:extLst>
          </a:blip>
          <a:srcRect l="33568" t="30726" r="32726" b="30409"/>
          <a:stretch/>
        </p:blipFill>
        <p:spPr bwMode="auto">
          <a:xfrm>
            <a:off x="81126" y="76330"/>
            <a:ext cx="2415396" cy="1566602"/>
          </a:xfrm>
          <a:prstGeom prst="rect">
            <a:avLst/>
          </a:prstGeom>
          <a:extLst>
            <a:ext uri="{53640926-AAD7-44D8-BBD7-CCE9431645EC}">
              <a14:shadowObscured xmlns:a14="http://schemas.microsoft.com/office/drawing/2010/main"/>
            </a:ext>
          </a:extLst>
        </p:spPr>
      </p:pic>
      <p:grpSp>
        <p:nvGrpSpPr>
          <p:cNvPr id="5" name="Group 4">
            <a:extLst>
              <a:ext uri="{FF2B5EF4-FFF2-40B4-BE49-F238E27FC236}">
                <a16:creationId xmlns:a16="http://schemas.microsoft.com/office/drawing/2014/main" id="{D6DC6196-3B81-C88E-A5A9-31CF5102D615}"/>
              </a:ext>
            </a:extLst>
          </p:cNvPr>
          <p:cNvGrpSpPr/>
          <p:nvPr/>
        </p:nvGrpSpPr>
        <p:grpSpPr>
          <a:xfrm>
            <a:off x="2501592" y="0"/>
            <a:ext cx="9685338" cy="6858000"/>
            <a:chOff x="1030287" y="7938"/>
            <a:chExt cx="9685338" cy="6858000"/>
          </a:xfrm>
        </p:grpSpPr>
        <p:pic>
          <p:nvPicPr>
            <p:cNvPr id="7" name="Picture 1">
              <a:extLst>
                <a:ext uri="{FF2B5EF4-FFF2-40B4-BE49-F238E27FC236}">
                  <a16:creationId xmlns:a16="http://schemas.microsoft.com/office/drawing/2014/main" id="{517444B3-B0BD-42BC-1740-56C4355431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205" t="20518" r="16299" b="10884"/>
            <a:stretch/>
          </p:blipFill>
          <p:spPr bwMode="auto">
            <a:xfrm>
              <a:off x="1030287" y="7938"/>
              <a:ext cx="9685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6">
              <a:extLst>
                <a:ext uri="{FF2B5EF4-FFF2-40B4-BE49-F238E27FC236}">
                  <a16:creationId xmlns:a16="http://schemas.microsoft.com/office/drawing/2014/main" id="{BDA146EC-ADCC-3D09-C7F9-52D6D20676A6}"/>
                </a:ext>
              </a:extLst>
            </p:cNvPr>
            <p:cNvSpPr txBox="1">
              <a:spLocks noChangeArrowheads="1"/>
            </p:cNvSpPr>
            <p:nvPr/>
          </p:nvSpPr>
          <p:spPr bwMode="auto">
            <a:xfrm>
              <a:off x="5786438" y="779464"/>
              <a:ext cx="10525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Scunthorpe</a:t>
              </a:r>
            </a:p>
          </p:txBody>
        </p:sp>
        <p:sp>
          <p:nvSpPr>
            <p:cNvPr id="9" name="TextBox 17">
              <a:extLst>
                <a:ext uri="{FF2B5EF4-FFF2-40B4-BE49-F238E27FC236}">
                  <a16:creationId xmlns:a16="http://schemas.microsoft.com/office/drawing/2014/main" id="{03C32743-DB93-CE5F-BF95-3039564C5EC0}"/>
                </a:ext>
              </a:extLst>
            </p:cNvPr>
            <p:cNvSpPr txBox="1">
              <a:spLocks noChangeArrowheads="1"/>
            </p:cNvSpPr>
            <p:nvPr/>
          </p:nvSpPr>
          <p:spPr bwMode="auto">
            <a:xfrm>
              <a:off x="2640014" y="469901"/>
              <a:ext cx="9350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Accrington</a:t>
              </a:r>
            </a:p>
          </p:txBody>
        </p:sp>
        <p:sp>
          <p:nvSpPr>
            <p:cNvPr id="10" name="TextBox 18">
              <a:extLst>
                <a:ext uri="{FF2B5EF4-FFF2-40B4-BE49-F238E27FC236}">
                  <a16:creationId xmlns:a16="http://schemas.microsoft.com/office/drawing/2014/main" id="{09561889-84A4-1A0E-B641-3C820D1C4621}"/>
                </a:ext>
              </a:extLst>
            </p:cNvPr>
            <p:cNvSpPr txBox="1">
              <a:spLocks noChangeArrowheads="1"/>
            </p:cNvSpPr>
            <p:nvPr/>
          </p:nvSpPr>
          <p:spPr bwMode="auto">
            <a:xfrm>
              <a:off x="5159376" y="4984751"/>
              <a:ext cx="11525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Northampton</a:t>
              </a:r>
            </a:p>
          </p:txBody>
        </p:sp>
        <p:sp>
          <p:nvSpPr>
            <p:cNvPr id="11" name="TextBox 19">
              <a:extLst>
                <a:ext uri="{FF2B5EF4-FFF2-40B4-BE49-F238E27FC236}">
                  <a16:creationId xmlns:a16="http://schemas.microsoft.com/office/drawing/2014/main" id="{7049469E-3C2D-0AB3-F96C-B1DFF79013B3}"/>
                </a:ext>
              </a:extLst>
            </p:cNvPr>
            <p:cNvSpPr txBox="1">
              <a:spLocks noChangeArrowheads="1"/>
            </p:cNvSpPr>
            <p:nvPr/>
          </p:nvSpPr>
          <p:spPr bwMode="auto">
            <a:xfrm>
              <a:off x="1854200" y="3627439"/>
              <a:ext cx="11509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Shrewsbury</a:t>
              </a:r>
            </a:p>
          </p:txBody>
        </p:sp>
        <p:sp>
          <p:nvSpPr>
            <p:cNvPr id="12" name="TextBox 20">
              <a:extLst>
                <a:ext uri="{FF2B5EF4-FFF2-40B4-BE49-F238E27FC236}">
                  <a16:creationId xmlns:a16="http://schemas.microsoft.com/office/drawing/2014/main" id="{FCA93E25-BE73-0E4F-D76C-46DC78D9C67D}"/>
                </a:ext>
              </a:extLst>
            </p:cNvPr>
            <p:cNvSpPr txBox="1">
              <a:spLocks noChangeArrowheads="1"/>
            </p:cNvSpPr>
            <p:nvPr/>
          </p:nvSpPr>
          <p:spPr bwMode="auto">
            <a:xfrm>
              <a:off x="2819400" y="5221288"/>
              <a:ext cx="11509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Worcester</a:t>
              </a:r>
            </a:p>
          </p:txBody>
        </p:sp>
        <p:sp>
          <p:nvSpPr>
            <p:cNvPr id="13" name="TextBox 22">
              <a:extLst>
                <a:ext uri="{FF2B5EF4-FFF2-40B4-BE49-F238E27FC236}">
                  <a16:creationId xmlns:a16="http://schemas.microsoft.com/office/drawing/2014/main" id="{1A360D0A-9E31-9691-2574-D960ED40F1CF}"/>
                </a:ext>
              </a:extLst>
            </p:cNvPr>
            <p:cNvSpPr txBox="1">
              <a:spLocks noChangeArrowheads="1"/>
            </p:cNvSpPr>
            <p:nvPr/>
          </p:nvSpPr>
          <p:spPr bwMode="auto">
            <a:xfrm>
              <a:off x="3795714" y="4422776"/>
              <a:ext cx="14700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b="1">
                  <a:solidFill>
                    <a:prstClr val="black"/>
                  </a:solidFill>
                </a:rPr>
                <a:t>Meriden HQ</a:t>
              </a:r>
            </a:p>
          </p:txBody>
        </p:sp>
        <p:pic>
          <p:nvPicPr>
            <p:cNvPr id="16" name="Picture 32" descr="A picture containing drawing&#10;&#10;Description automatically generated">
              <a:extLst>
                <a:ext uri="{FF2B5EF4-FFF2-40B4-BE49-F238E27FC236}">
                  <a16:creationId xmlns:a16="http://schemas.microsoft.com/office/drawing/2014/main" id="{60E671AF-C501-2658-2CC9-901AA6228F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0651" y="3292476"/>
              <a:ext cx="2317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4" descr="A picture containing drawing&#10;&#10;Description automatically generated">
              <a:extLst>
                <a:ext uri="{FF2B5EF4-FFF2-40B4-BE49-F238E27FC236}">
                  <a16:creationId xmlns:a16="http://schemas.microsoft.com/office/drawing/2014/main" id="{F1676E1D-5A85-98AA-731B-856D11B15A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0476" y="5970589"/>
              <a:ext cx="2317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5" descr="A picture containing drawing&#10;&#10;Description automatically generated">
              <a:extLst>
                <a:ext uri="{FF2B5EF4-FFF2-40B4-BE49-F238E27FC236}">
                  <a16:creationId xmlns:a16="http://schemas.microsoft.com/office/drawing/2014/main" id="{85BC9075-D4A2-7BD4-5626-6B83BDB302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0338" y="22226"/>
              <a:ext cx="2333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6" descr="A picture containing drawing&#10;&#10;Description automatically generated">
              <a:extLst>
                <a:ext uri="{FF2B5EF4-FFF2-40B4-BE49-F238E27FC236}">
                  <a16:creationId xmlns:a16="http://schemas.microsoft.com/office/drawing/2014/main" id="{AEBBC4E0-C3A3-BD61-7DAE-394E8BAB7F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8476" y="4649789"/>
              <a:ext cx="2317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8" descr="A picture containing drawing&#10;&#10;Description automatically generated">
              <a:extLst>
                <a:ext uri="{FF2B5EF4-FFF2-40B4-BE49-F238E27FC236}">
                  <a16:creationId xmlns:a16="http://schemas.microsoft.com/office/drawing/2014/main" id="{0A2D5D30-FF10-B101-7FFB-72C5E890B0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1038" y="704850"/>
              <a:ext cx="20320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9" descr="A picture containing drawing&#10;&#10;Description automatically generated">
              <a:extLst>
                <a:ext uri="{FF2B5EF4-FFF2-40B4-BE49-F238E27FC236}">
                  <a16:creationId xmlns:a16="http://schemas.microsoft.com/office/drawing/2014/main" id="{DC073448-57D5-21E3-9577-AAFCDEA1B1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9613" y="4870451"/>
              <a:ext cx="2333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0" descr="A picture containing drawing&#10;&#10;Description automatically generated">
              <a:extLst>
                <a:ext uri="{FF2B5EF4-FFF2-40B4-BE49-F238E27FC236}">
                  <a16:creationId xmlns:a16="http://schemas.microsoft.com/office/drawing/2014/main" id="{28CDA84A-4CD1-0DB4-0A8C-C227AFD966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3376" y="3825876"/>
              <a:ext cx="417513"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1" descr="A picture containing drawing&#10;&#10;Description automatically generated">
              <a:extLst>
                <a:ext uri="{FF2B5EF4-FFF2-40B4-BE49-F238E27FC236}">
                  <a16:creationId xmlns:a16="http://schemas.microsoft.com/office/drawing/2014/main" id="{8A611559-3826-6039-9E2D-6AFD0A8CF5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7726" y="3692526"/>
              <a:ext cx="2317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43">
              <a:extLst>
                <a:ext uri="{FF2B5EF4-FFF2-40B4-BE49-F238E27FC236}">
                  <a16:creationId xmlns:a16="http://schemas.microsoft.com/office/drawing/2014/main" id="{5193E356-5384-FCDD-51B1-7117DA241CA0}"/>
                </a:ext>
              </a:extLst>
            </p:cNvPr>
            <p:cNvSpPr txBox="1">
              <a:spLocks noChangeArrowheads="1"/>
            </p:cNvSpPr>
            <p:nvPr/>
          </p:nvSpPr>
          <p:spPr bwMode="auto">
            <a:xfrm>
              <a:off x="2819401" y="3998914"/>
              <a:ext cx="1368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Wolverhampton</a:t>
              </a:r>
            </a:p>
          </p:txBody>
        </p:sp>
        <p:sp>
          <p:nvSpPr>
            <p:cNvPr id="27" name="TextBox 44">
              <a:extLst>
                <a:ext uri="{FF2B5EF4-FFF2-40B4-BE49-F238E27FC236}">
                  <a16:creationId xmlns:a16="http://schemas.microsoft.com/office/drawing/2014/main" id="{501B7927-75A7-8B57-F9D4-749B5DEC9C4D}"/>
                </a:ext>
              </a:extLst>
            </p:cNvPr>
            <p:cNvSpPr txBox="1">
              <a:spLocks noChangeArrowheads="1"/>
            </p:cNvSpPr>
            <p:nvPr/>
          </p:nvSpPr>
          <p:spPr bwMode="auto">
            <a:xfrm>
              <a:off x="5599114" y="6249989"/>
              <a:ext cx="1144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Aylesbury</a:t>
              </a:r>
            </a:p>
          </p:txBody>
        </p:sp>
        <p:pic>
          <p:nvPicPr>
            <p:cNvPr id="28" name="Picture 2">
              <a:extLst>
                <a:ext uri="{FF2B5EF4-FFF2-40B4-BE49-F238E27FC236}">
                  <a16:creationId xmlns:a16="http://schemas.microsoft.com/office/drawing/2014/main" id="{45D6AC2B-F93B-106D-9C88-3CDC9579DD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9501" y="3144839"/>
              <a:ext cx="2381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43">
              <a:extLst>
                <a:ext uri="{FF2B5EF4-FFF2-40B4-BE49-F238E27FC236}">
                  <a16:creationId xmlns:a16="http://schemas.microsoft.com/office/drawing/2014/main" id="{8B98894E-E5E8-99BD-3443-D55071823D94}"/>
                </a:ext>
              </a:extLst>
            </p:cNvPr>
            <p:cNvSpPr txBox="1">
              <a:spLocks noChangeArrowheads="1"/>
            </p:cNvSpPr>
            <p:nvPr/>
          </p:nvSpPr>
          <p:spPr bwMode="auto">
            <a:xfrm>
              <a:off x="3357564" y="3443289"/>
              <a:ext cx="1368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pPr>
              <a:r>
                <a:rPr lang="en-GB" altLang="en-US" sz="1200">
                  <a:solidFill>
                    <a:prstClr val="black"/>
                  </a:solidFill>
                </a:rPr>
                <a:t>Cannock</a:t>
              </a:r>
            </a:p>
          </p:txBody>
        </p:sp>
      </p:grpSp>
      <p:sp>
        <p:nvSpPr>
          <p:cNvPr id="30" name="TextBox 29">
            <a:extLst>
              <a:ext uri="{FF2B5EF4-FFF2-40B4-BE49-F238E27FC236}">
                <a16:creationId xmlns:a16="http://schemas.microsoft.com/office/drawing/2014/main" id="{C3C04B19-83A5-5F1A-6E7F-49D0C7F15FBA}"/>
              </a:ext>
            </a:extLst>
          </p:cNvPr>
          <p:cNvSpPr txBox="1"/>
          <p:nvPr/>
        </p:nvSpPr>
        <p:spPr>
          <a:xfrm>
            <a:off x="301841" y="2024109"/>
            <a:ext cx="1979720" cy="923330"/>
          </a:xfrm>
          <a:prstGeom prst="rect">
            <a:avLst/>
          </a:prstGeom>
          <a:noFill/>
        </p:spPr>
        <p:txBody>
          <a:bodyPr wrap="square" rtlCol="0">
            <a:spAutoFit/>
          </a:bodyPr>
          <a:lstStyle/>
          <a:p>
            <a:pPr algn="ctr"/>
            <a:r>
              <a:rPr lang="en-GB" u="sng" dirty="0">
                <a:solidFill>
                  <a:schemeClr val="bg1"/>
                </a:solidFill>
                <a:latin typeface="Poppins Light" panose="00000400000000000000" pitchFamily="2" charset="0"/>
                <a:cs typeface="Poppins Light" panose="00000400000000000000" pitchFamily="2" charset="0"/>
                <a:hlinkClick r:id="rId8">
                  <a:extLst>
                    <a:ext uri="{A12FA001-AC4F-418D-AE19-62706E023703}">
                      <ahyp:hlinkClr xmlns:ahyp="http://schemas.microsoft.com/office/drawing/2018/hyperlinkcolor" val="tx"/>
                    </a:ext>
                  </a:extLst>
                </a:hlinkClick>
              </a:rPr>
              <a:t>www.rdac.co.uk</a:t>
            </a:r>
            <a:endParaRPr lang="en-GB" u="sng" dirty="0">
              <a:solidFill>
                <a:schemeClr val="bg1"/>
              </a:solidFill>
              <a:latin typeface="Poppins Light" panose="00000400000000000000" pitchFamily="2" charset="0"/>
              <a:cs typeface="Poppins Light" panose="00000400000000000000" pitchFamily="2" charset="0"/>
            </a:endParaRPr>
          </a:p>
          <a:p>
            <a:pPr algn="ctr"/>
            <a:endParaRPr lang="en-GB" dirty="0">
              <a:solidFill>
                <a:schemeClr val="bg1"/>
              </a:solidFill>
              <a:latin typeface="Poppins Light" panose="00000400000000000000" pitchFamily="2" charset="0"/>
              <a:cs typeface="Poppins Light" panose="00000400000000000000" pitchFamily="2" charset="0"/>
            </a:endParaRPr>
          </a:p>
          <a:p>
            <a:pPr algn="ctr"/>
            <a:r>
              <a:rPr lang="en-GB" dirty="0">
                <a:solidFill>
                  <a:schemeClr val="bg1"/>
                </a:solidFill>
                <a:latin typeface="Poppins Light" panose="00000400000000000000" pitchFamily="2" charset="0"/>
                <a:cs typeface="Poppins Light" panose="00000400000000000000" pitchFamily="2" charset="0"/>
              </a:rPr>
              <a:t>0300 300 2240 </a:t>
            </a:r>
          </a:p>
        </p:txBody>
      </p:sp>
    </p:spTree>
    <p:extLst>
      <p:ext uri="{BB962C8B-B14F-4D97-AF65-F5344CB8AC3E}">
        <p14:creationId xmlns:p14="http://schemas.microsoft.com/office/powerpoint/2010/main" val="234555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8" name="TextBox 17">
            <a:extLst>
              <a:ext uri="{FF2B5EF4-FFF2-40B4-BE49-F238E27FC236}">
                <a16:creationId xmlns:a16="http://schemas.microsoft.com/office/drawing/2014/main" id="{8950C01F-6629-BBB2-10F4-F9A09EAC87A4}"/>
              </a:ext>
            </a:extLst>
          </p:cNvPr>
          <p:cNvSpPr txBox="1"/>
          <p:nvPr/>
        </p:nvSpPr>
        <p:spPr>
          <a:xfrm>
            <a:off x="3729607" y="2317051"/>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DVLA</a:t>
            </a:r>
          </a:p>
        </p:txBody>
      </p:sp>
      <p:sp>
        <p:nvSpPr>
          <p:cNvPr id="19" name="TextBox 18">
            <a:extLst>
              <a:ext uri="{FF2B5EF4-FFF2-40B4-BE49-F238E27FC236}">
                <a16:creationId xmlns:a16="http://schemas.microsoft.com/office/drawing/2014/main" id="{6A68BCB9-B34B-FA25-856A-66792B0A63F4}"/>
              </a:ext>
            </a:extLst>
          </p:cNvPr>
          <p:cNvSpPr txBox="1"/>
          <p:nvPr/>
        </p:nvSpPr>
        <p:spPr>
          <a:xfrm>
            <a:off x="6146423" y="2317050"/>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Leal</a:t>
            </a:r>
          </a:p>
        </p:txBody>
      </p:sp>
      <p:sp>
        <p:nvSpPr>
          <p:cNvPr id="20" name="TextBox 19">
            <a:extLst>
              <a:ext uri="{FF2B5EF4-FFF2-40B4-BE49-F238E27FC236}">
                <a16:creationId xmlns:a16="http://schemas.microsoft.com/office/drawing/2014/main" id="{2B514BDB-9770-EC86-D27D-5AF14415F7E7}"/>
              </a:ext>
            </a:extLst>
          </p:cNvPr>
          <p:cNvSpPr txBox="1"/>
          <p:nvPr/>
        </p:nvSpPr>
        <p:spPr>
          <a:xfrm>
            <a:off x="8563239" y="2159686"/>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Case</a:t>
            </a:r>
          </a:p>
        </p:txBody>
      </p:sp>
      <p:sp>
        <p:nvSpPr>
          <p:cNvPr id="21" name="TextBox 20">
            <a:extLst>
              <a:ext uri="{FF2B5EF4-FFF2-40B4-BE49-F238E27FC236}">
                <a16:creationId xmlns:a16="http://schemas.microsoft.com/office/drawing/2014/main" id="{CE3AF514-EC8E-3005-7D2B-F9CDEB606D58}"/>
              </a:ext>
            </a:extLst>
          </p:cNvPr>
          <p:cNvSpPr txBox="1"/>
          <p:nvPr/>
        </p:nvSpPr>
        <p:spPr>
          <a:xfrm>
            <a:off x="3590386" y="4924714"/>
            <a:ext cx="2113079"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Motability</a:t>
            </a:r>
          </a:p>
        </p:txBody>
      </p:sp>
      <p:sp>
        <p:nvSpPr>
          <p:cNvPr id="22" name="TextBox 21">
            <a:extLst>
              <a:ext uri="{FF2B5EF4-FFF2-40B4-BE49-F238E27FC236}">
                <a16:creationId xmlns:a16="http://schemas.microsoft.com/office/drawing/2014/main" id="{1618ABE7-DDCF-57E3-34E0-0571C0BBA64E}"/>
              </a:ext>
            </a:extLst>
          </p:cNvPr>
          <p:cNvSpPr txBox="1"/>
          <p:nvPr/>
        </p:nvSpPr>
        <p:spPr>
          <a:xfrm>
            <a:off x="6146423" y="4746638"/>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NHS</a:t>
            </a:r>
          </a:p>
        </p:txBody>
      </p:sp>
      <p:sp>
        <p:nvSpPr>
          <p:cNvPr id="24" name="TextBox 23">
            <a:extLst>
              <a:ext uri="{FF2B5EF4-FFF2-40B4-BE49-F238E27FC236}">
                <a16:creationId xmlns:a16="http://schemas.microsoft.com/office/drawing/2014/main" id="{27B46C69-A684-7BEB-7E4C-8DD761CBA48E}"/>
              </a:ext>
            </a:extLst>
          </p:cNvPr>
          <p:cNvSpPr txBox="1"/>
          <p:nvPr/>
        </p:nvSpPr>
        <p:spPr>
          <a:xfrm>
            <a:off x="8563238" y="2722212"/>
            <a:ext cx="1834637"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Manager</a:t>
            </a:r>
          </a:p>
        </p:txBody>
      </p:sp>
      <p:pic>
        <p:nvPicPr>
          <p:cNvPr id="3" name="Picture 2">
            <a:extLst>
              <a:ext uri="{FF2B5EF4-FFF2-40B4-BE49-F238E27FC236}">
                <a16:creationId xmlns:a16="http://schemas.microsoft.com/office/drawing/2014/main" id="{AEF2A113-CD32-8189-2A26-D24AFD255D12}"/>
              </a:ext>
            </a:extLst>
          </p:cNvPr>
          <p:cNvPicPr>
            <a:picLocks noChangeAspect="1"/>
          </p:cNvPicPr>
          <p:nvPr/>
        </p:nvPicPr>
        <p:blipFill rotWithShape="1">
          <a:blip r:embed="rId2"/>
          <a:srcRect r="610" b="2936"/>
          <a:stretch/>
        </p:blipFill>
        <p:spPr>
          <a:xfrm>
            <a:off x="2645985" y="0"/>
            <a:ext cx="4797033" cy="6754761"/>
          </a:xfrm>
          <a:prstGeom prst="rect">
            <a:avLst/>
          </a:prstGeom>
        </p:spPr>
      </p:pic>
      <p:pic>
        <p:nvPicPr>
          <p:cNvPr id="7" name="Picture 6">
            <a:extLst>
              <a:ext uri="{FF2B5EF4-FFF2-40B4-BE49-F238E27FC236}">
                <a16:creationId xmlns:a16="http://schemas.microsoft.com/office/drawing/2014/main" id="{35A6457D-1933-F90A-3F1D-5420F65A7A13}"/>
              </a:ext>
            </a:extLst>
          </p:cNvPr>
          <p:cNvPicPr>
            <a:picLocks noChangeAspect="1"/>
          </p:cNvPicPr>
          <p:nvPr/>
        </p:nvPicPr>
        <p:blipFill>
          <a:blip r:embed="rId3"/>
          <a:stretch>
            <a:fillRect/>
          </a:stretch>
        </p:blipFill>
        <p:spPr>
          <a:xfrm>
            <a:off x="8050920" y="836468"/>
            <a:ext cx="2859272" cy="1420491"/>
          </a:xfrm>
          <a:prstGeom prst="rect">
            <a:avLst/>
          </a:prstGeom>
        </p:spPr>
      </p:pic>
      <p:sp>
        <p:nvSpPr>
          <p:cNvPr id="8" name="TextBox 5">
            <a:extLst>
              <a:ext uri="{FF2B5EF4-FFF2-40B4-BE49-F238E27FC236}">
                <a16:creationId xmlns:a16="http://schemas.microsoft.com/office/drawing/2014/main" id="{38934464-215B-9329-4287-DF6E8E73A0C6}"/>
              </a:ext>
            </a:extLst>
          </p:cNvPr>
          <p:cNvSpPr txBox="1">
            <a:spLocks noChangeArrowheads="1"/>
          </p:cNvSpPr>
          <p:nvPr/>
        </p:nvSpPr>
        <p:spPr bwMode="auto">
          <a:xfrm>
            <a:off x="7981060" y="3991427"/>
            <a:ext cx="3500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FontTx/>
              <a:buNone/>
            </a:pPr>
            <a:r>
              <a:rPr lang="en-GB" altLang="en-US" sz="1800" dirty="0">
                <a:solidFill>
                  <a:prstClr val="black"/>
                </a:solidFill>
                <a:latin typeface="Poppins Light" panose="00000400000000000000" pitchFamily="2" charset="0"/>
                <a:cs typeface="Poppins Light" panose="00000400000000000000" pitchFamily="2" charset="0"/>
                <a:hlinkClick r:id="rId4"/>
              </a:rPr>
              <a:t>www.drivingmobility.org.uk</a:t>
            </a:r>
            <a:endParaRPr lang="en-GB" altLang="en-US" sz="1800" dirty="0">
              <a:solidFill>
                <a:prstClr val="black"/>
              </a:solidFill>
              <a:latin typeface="Poppins Light" panose="00000400000000000000" pitchFamily="2" charset="0"/>
              <a:cs typeface="Poppins Light" panose="00000400000000000000" pitchFamily="2" charset="0"/>
            </a:endParaRPr>
          </a:p>
          <a:p>
            <a:pPr algn="ctr" fontAlgn="base">
              <a:spcBef>
                <a:spcPct val="0"/>
              </a:spcBef>
              <a:spcAft>
                <a:spcPct val="0"/>
              </a:spcAft>
              <a:buFontTx/>
              <a:buNone/>
            </a:pPr>
            <a:endParaRPr lang="en-GB" altLang="en-US" sz="1800" dirty="0">
              <a:solidFill>
                <a:prstClr val="black"/>
              </a:solidFill>
              <a:latin typeface="Poppins Light" panose="00000400000000000000" pitchFamily="2" charset="0"/>
              <a:cs typeface="Poppins Light" panose="00000400000000000000" pitchFamily="2" charset="0"/>
            </a:endParaRPr>
          </a:p>
          <a:p>
            <a:pPr algn="ctr" fontAlgn="base">
              <a:spcBef>
                <a:spcPct val="0"/>
              </a:spcBef>
              <a:spcAft>
                <a:spcPct val="0"/>
              </a:spcAft>
              <a:buFontTx/>
              <a:buNone/>
            </a:pPr>
            <a:endParaRPr lang="en-GB" altLang="en-US" sz="1800" dirty="0">
              <a:solidFill>
                <a:prstClr val="black"/>
              </a:solidFill>
              <a:latin typeface="Poppins Light" panose="00000400000000000000" pitchFamily="2" charset="0"/>
              <a:cs typeface="Poppins Light" panose="00000400000000000000" pitchFamily="2" charset="0"/>
            </a:endParaRPr>
          </a:p>
        </p:txBody>
      </p:sp>
      <p:sp>
        <p:nvSpPr>
          <p:cNvPr id="11" name="TextBox 6">
            <a:extLst>
              <a:ext uri="{FF2B5EF4-FFF2-40B4-BE49-F238E27FC236}">
                <a16:creationId xmlns:a16="http://schemas.microsoft.com/office/drawing/2014/main" id="{AB94D68E-F7DE-5DCD-CE7C-B9E192212CC2}"/>
              </a:ext>
            </a:extLst>
          </p:cNvPr>
          <p:cNvSpPr txBox="1">
            <a:spLocks noChangeArrowheads="1"/>
          </p:cNvSpPr>
          <p:nvPr/>
        </p:nvSpPr>
        <p:spPr bwMode="auto">
          <a:xfrm>
            <a:off x="7801657" y="2516032"/>
            <a:ext cx="33577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b="1" dirty="0"/>
          </a:p>
          <a:p>
            <a:pPr algn="ctr" eaLnBrk="1" hangingPunct="1">
              <a:spcBef>
                <a:spcPct val="0"/>
              </a:spcBef>
              <a:buFontTx/>
              <a:buNone/>
            </a:pPr>
            <a:r>
              <a:rPr lang="en-GB" altLang="en-US" sz="1800" b="1" dirty="0">
                <a:latin typeface="Poppins Light" panose="00000400000000000000" pitchFamily="2" charset="0"/>
                <a:cs typeface="Poppins Light" panose="00000400000000000000" pitchFamily="2" charset="0"/>
              </a:rPr>
              <a:t>Telephone 0800 559 3636 </a:t>
            </a:r>
          </a:p>
          <a:p>
            <a:pPr algn="ctr" eaLnBrk="1" hangingPunct="1">
              <a:spcBef>
                <a:spcPct val="0"/>
              </a:spcBef>
              <a:buFontTx/>
              <a:buNone/>
            </a:pPr>
            <a:r>
              <a:rPr lang="en-GB" altLang="en-US" sz="1800" b="1" dirty="0">
                <a:latin typeface="Poppins Light" panose="00000400000000000000" pitchFamily="2" charset="0"/>
                <a:cs typeface="Poppins Light" panose="00000400000000000000" pitchFamily="2" charset="0"/>
              </a:rPr>
              <a:t>between 9am and 5pm Mondays to Fridays</a:t>
            </a:r>
          </a:p>
        </p:txBody>
      </p:sp>
    </p:spTree>
    <p:extLst>
      <p:ext uri="{BB962C8B-B14F-4D97-AF65-F5344CB8AC3E}">
        <p14:creationId xmlns:p14="http://schemas.microsoft.com/office/powerpoint/2010/main" val="161782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CF08CB66-8D38-4FC4-55A0-7AF06DBE0BA1}"/>
              </a:ext>
            </a:extLst>
          </p:cNvPr>
          <p:cNvSpPr txBox="1"/>
          <p:nvPr/>
        </p:nvSpPr>
        <p:spPr>
          <a:xfrm>
            <a:off x="2378700" y="283152"/>
            <a:ext cx="9023231" cy="1015663"/>
          </a:xfrm>
          <a:prstGeom prst="rect">
            <a:avLst/>
          </a:prstGeom>
          <a:noFill/>
        </p:spPr>
        <p:txBody>
          <a:bodyPr wrap="square" rtlCol="0">
            <a:spAutoFit/>
          </a:bodyPr>
          <a:lstStyle/>
          <a:p>
            <a:r>
              <a:rPr lang="en-GB" sz="6000" dirty="0">
                <a:solidFill>
                  <a:srgbClr val="2B1C4D"/>
                </a:solidFill>
                <a:latin typeface="Poppins SemiBold" panose="00000700000000000000" pitchFamily="2" charset="0"/>
                <a:cs typeface="Poppins SemiBold" panose="00000700000000000000" pitchFamily="2" charset="0"/>
              </a:rPr>
              <a:t>Referral sources</a:t>
            </a:r>
          </a:p>
        </p:txBody>
      </p:sp>
      <p:pic>
        <p:nvPicPr>
          <p:cNvPr id="9" name="Picture 8" descr="A picture containing graphical user interface&#10;&#10;Description automatically generated">
            <a:extLst>
              <a:ext uri="{FF2B5EF4-FFF2-40B4-BE49-F238E27FC236}">
                <a16:creationId xmlns:a16="http://schemas.microsoft.com/office/drawing/2014/main" id="{161048A6-988B-C88B-001B-3C6A9FAC1609}"/>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sp>
        <p:nvSpPr>
          <p:cNvPr id="12" name="Rectangle 11">
            <a:extLst>
              <a:ext uri="{FF2B5EF4-FFF2-40B4-BE49-F238E27FC236}">
                <a16:creationId xmlns:a16="http://schemas.microsoft.com/office/drawing/2014/main" id="{D6DB508A-F2F6-42DE-A5C4-58B4E5533459}"/>
              </a:ext>
            </a:extLst>
          </p:cNvPr>
          <p:cNvSpPr/>
          <p:nvPr/>
        </p:nvSpPr>
        <p:spPr>
          <a:xfrm>
            <a:off x="3590387" y="1702453"/>
            <a:ext cx="2113079" cy="2113079"/>
          </a:xfrm>
          <a:prstGeom prst="rect">
            <a:avLst/>
          </a:prstGeom>
          <a:solidFill>
            <a:srgbClr val="EBC867"/>
          </a:solidFill>
          <a:ln>
            <a:solidFill>
              <a:srgbClr val="EBC8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C908141-198B-65E4-E48E-3A2EBB6C5BC8}"/>
              </a:ext>
            </a:extLst>
          </p:cNvPr>
          <p:cNvSpPr/>
          <p:nvPr/>
        </p:nvSpPr>
        <p:spPr>
          <a:xfrm>
            <a:off x="6007203" y="1695862"/>
            <a:ext cx="2113079" cy="21130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309CB1CA-AA07-98EB-789F-9107FBE933CB}"/>
              </a:ext>
            </a:extLst>
          </p:cNvPr>
          <p:cNvSpPr/>
          <p:nvPr/>
        </p:nvSpPr>
        <p:spPr>
          <a:xfrm>
            <a:off x="3590387" y="4112895"/>
            <a:ext cx="2113079" cy="2113079"/>
          </a:xfrm>
          <a:prstGeom prst="rect">
            <a:avLst/>
          </a:prstGeom>
          <a:solidFill>
            <a:srgbClr val="C9505C"/>
          </a:solidFill>
          <a:ln>
            <a:solidFill>
              <a:srgbClr val="C950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2D80EC8-8566-8BC6-C7FE-123849C66BE0}"/>
              </a:ext>
            </a:extLst>
          </p:cNvPr>
          <p:cNvSpPr/>
          <p:nvPr/>
        </p:nvSpPr>
        <p:spPr>
          <a:xfrm>
            <a:off x="8424019" y="1712516"/>
            <a:ext cx="2113079" cy="2113079"/>
          </a:xfrm>
          <a:prstGeom prst="rect">
            <a:avLst/>
          </a:prstGeom>
          <a:solidFill>
            <a:srgbClr val="9DC9BE"/>
          </a:solidFill>
          <a:ln>
            <a:solidFill>
              <a:srgbClr val="9DC9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4CD6152-2309-91FA-B772-50E33087C5CE}"/>
              </a:ext>
            </a:extLst>
          </p:cNvPr>
          <p:cNvSpPr/>
          <p:nvPr/>
        </p:nvSpPr>
        <p:spPr>
          <a:xfrm>
            <a:off x="6007203" y="4106303"/>
            <a:ext cx="2113079" cy="2113079"/>
          </a:xfrm>
          <a:prstGeom prst="rect">
            <a:avLst/>
          </a:prstGeom>
          <a:solidFill>
            <a:srgbClr val="DE999A"/>
          </a:solidFill>
          <a:ln>
            <a:solidFill>
              <a:srgbClr val="DE99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8950C01F-6629-BBB2-10F4-F9A09EAC87A4}"/>
              </a:ext>
            </a:extLst>
          </p:cNvPr>
          <p:cNvSpPr txBox="1"/>
          <p:nvPr/>
        </p:nvSpPr>
        <p:spPr>
          <a:xfrm>
            <a:off x="3729607" y="2317051"/>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DVLA</a:t>
            </a:r>
          </a:p>
        </p:txBody>
      </p:sp>
      <p:sp>
        <p:nvSpPr>
          <p:cNvPr id="21" name="TextBox 20">
            <a:extLst>
              <a:ext uri="{FF2B5EF4-FFF2-40B4-BE49-F238E27FC236}">
                <a16:creationId xmlns:a16="http://schemas.microsoft.com/office/drawing/2014/main" id="{CE3AF514-EC8E-3005-7D2B-F9CDEB606D58}"/>
              </a:ext>
            </a:extLst>
          </p:cNvPr>
          <p:cNvSpPr txBox="1"/>
          <p:nvPr/>
        </p:nvSpPr>
        <p:spPr>
          <a:xfrm>
            <a:off x="3590386" y="4924714"/>
            <a:ext cx="2113079"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Motability</a:t>
            </a:r>
          </a:p>
        </p:txBody>
      </p:sp>
      <p:sp>
        <p:nvSpPr>
          <p:cNvPr id="22" name="TextBox 21">
            <a:extLst>
              <a:ext uri="{FF2B5EF4-FFF2-40B4-BE49-F238E27FC236}">
                <a16:creationId xmlns:a16="http://schemas.microsoft.com/office/drawing/2014/main" id="{1618ABE7-DDCF-57E3-34E0-0571C0BBA64E}"/>
              </a:ext>
            </a:extLst>
          </p:cNvPr>
          <p:cNvSpPr txBox="1"/>
          <p:nvPr/>
        </p:nvSpPr>
        <p:spPr>
          <a:xfrm>
            <a:off x="8563239" y="2352850"/>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NHS</a:t>
            </a:r>
          </a:p>
        </p:txBody>
      </p:sp>
      <p:sp>
        <p:nvSpPr>
          <p:cNvPr id="23" name="TextBox 22">
            <a:extLst>
              <a:ext uri="{FF2B5EF4-FFF2-40B4-BE49-F238E27FC236}">
                <a16:creationId xmlns:a16="http://schemas.microsoft.com/office/drawing/2014/main" id="{9077C0CE-1343-6279-796D-1C310675A228}"/>
              </a:ext>
            </a:extLst>
          </p:cNvPr>
          <p:cNvSpPr txBox="1"/>
          <p:nvPr/>
        </p:nvSpPr>
        <p:spPr>
          <a:xfrm>
            <a:off x="6146423" y="4746638"/>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Self</a:t>
            </a:r>
          </a:p>
        </p:txBody>
      </p:sp>
      <p:sp>
        <p:nvSpPr>
          <p:cNvPr id="3" name="TextBox 2">
            <a:extLst>
              <a:ext uri="{FF2B5EF4-FFF2-40B4-BE49-F238E27FC236}">
                <a16:creationId xmlns:a16="http://schemas.microsoft.com/office/drawing/2014/main" id="{F9B33BCF-723F-5379-9E35-6AE7D4B89FA7}"/>
              </a:ext>
            </a:extLst>
          </p:cNvPr>
          <p:cNvSpPr txBox="1"/>
          <p:nvPr/>
        </p:nvSpPr>
        <p:spPr>
          <a:xfrm>
            <a:off x="6146422" y="2317051"/>
            <a:ext cx="1834637" cy="707886"/>
          </a:xfrm>
          <a:prstGeom prst="rect">
            <a:avLst/>
          </a:prstGeom>
          <a:noFill/>
        </p:spPr>
        <p:txBody>
          <a:bodyPr wrap="square" rtlCol="0">
            <a:spAutoFit/>
          </a:bodyPr>
          <a:lstStyle/>
          <a:p>
            <a:pPr algn="ctr"/>
            <a:r>
              <a:rPr lang="en-GB" sz="4000" dirty="0">
                <a:solidFill>
                  <a:schemeClr val="bg1"/>
                </a:solidFill>
                <a:latin typeface="Poppins SemiBold" panose="00000700000000000000" pitchFamily="2" charset="0"/>
                <a:cs typeface="Poppins SemiBold" panose="00000700000000000000" pitchFamily="2" charset="0"/>
              </a:rPr>
              <a:t>Police</a:t>
            </a:r>
          </a:p>
        </p:txBody>
      </p:sp>
      <p:grpSp>
        <p:nvGrpSpPr>
          <p:cNvPr id="26" name="Group 25">
            <a:extLst>
              <a:ext uri="{FF2B5EF4-FFF2-40B4-BE49-F238E27FC236}">
                <a16:creationId xmlns:a16="http://schemas.microsoft.com/office/drawing/2014/main" id="{429ADE91-3355-4BCC-C883-79F9444A85FD}"/>
              </a:ext>
            </a:extLst>
          </p:cNvPr>
          <p:cNvGrpSpPr/>
          <p:nvPr/>
        </p:nvGrpSpPr>
        <p:grpSpPr>
          <a:xfrm>
            <a:off x="8430456" y="4028873"/>
            <a:ext cx="2113079" cy="2190509"/>
            <a:chOff x="6007203" y="4050924"/>
            <a:chExt cx="2113079" cy="2190509"/>
          </a:xfrm>
        </p:grpSpPr>
        <p:sp>
          <p:nvSpPr>
            <p:cNvPr id="14" name="Rectangle 13">
              <a:extLst>
                <a:ext uri="{FF2B5EF4-FFF2-40B4-BE49-F238E27FC236}">
                  <a16:creationId xmlns:a16="http://schemas.microsoft.com/office/drawing/2014/main" id="{0F95EBFB-C659-8C06-E392-6F5FF964C6BA}"/>
                </a:ext>
              </a:extLst>
            </p:cNvPr>
            <p:cNvSpPr/>
            <p:nvPr/>
          </p:nvSpPr>
          <p:spPr>
            <a:xfrm>
              <a:off x="6007203" y="4121033"/>
              <a:ext cx="2113079" cy="2113079"/>
            </a:xfrm>
            <a:prstGeom prst="rect">
              <a:avLst/>
            </a:prstGeom>
            <a:solidFill>
              <a:srgbClr val="2B1C4D"/>
            </a:solidFill>
            <a:ln>
              <a:solidFill>
                <a:srgbClr val="2B1C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2B514BDB-9770-EC86-D27D-5AF14415F7E7}"/>
                </a:ext>
              </a:extLst>
            </p:cNvPr>
            <p:cNvSpPr txBox="1"/>
            <p:nvPr/>
          </p:nvSpPr>
          <p:spPr>
            <a:xfrm>
              <a:off x="6146423" y="4050924"/>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Case</a:t>
              </a:r>
            </a:p>
          </p:txBody>
        </p:sp>
        <p:sp>
          <p:nvSpPr>
            <p:cNvPr id="24" name="TextBox 23">
              <a:extLst>
                <a:ext uri="{FF2B5EF4-FFF2-40B4-BE49-F238E27FC236}">
                  <a16:creationId xmlns:a16="http://schemas.microsoft.com/office/drawing/2014/main" id="{27B46C69-A684-7BEB-7E4C-8DD761CBA48E}"/>
                </a:ext>
              </a:extLst>
            </p:cNvPr>
            <p:cNvSpPr txBox="1"/>
            <p:nvPr/>
          </p:nvSpPr>
          <p:spPr>
            <a:xfrm>
              <a:off x="6146422" y="4613450"/>
              <a:ext cx="1834637" cy="461665"/>
            </a:xfrm>
            <a:prstGeom prst="rect">
              <a:avLst/>
            </a:prstGeom>
            <a:noFill/>
          </p:spPr>
          <p:txBody>
            <a:bodyPr wrap="square" rtlCol="0">
              <a:spAutoFit/>
            </a:bodyPr>
            <a:lstStyle/>
            <a:p>
              <a:pPr algn="ctr"/>
              <a:r>
                <a:rPr lang="en-GB" sz="2400" dirty="0">
                  <a:solidFill>
                    <a:schemeClr val="bg1"/>
                  </a:solidFill>
                  <a:latin typeface="Poppins SemiBold" panose="00000700000000000000" pitchFamily="2" charset="0"/>
                  <a:cs typeface="Poppins SemiBold" panose="00000700000000000000" pitchFamily="2" charset="0"/>
                </a:rPr>
                <a:t>Managers</a:t>
              </a:r>
            </a:p>
          </p:txBody>
        </p:sp>
        <p:sp>
          <p:nvSpPr>
            <p:cNvPr id="8" name="TextBox 7">
              <a:extLst>
                <a:ext uri="{FF2B5EF4-FFF2-40B4-BE49-F238E27FC236}">
                  <a16:creationId xmlns:a16="http://schemas.microsoft.com/office/drawing/2014/main" id="{FC1E58D2-4086-39BB-4886-A4233219724A}"/>
                </a:ext>
              </a:extLst>
            </p:cNvPr>
            <p:cNvSpPr txBox="1"/>
            <p:nvPr/>
          </p:nvSpPr>
          <p:spPr>
            <a:xfrm>
              <a:off x="6146422" y="5779768"/>
              <a:ext cx="1834637" cy="461665"/>
            </a:xfrm>
            <a:prstGeom prst="rect">
              <a:avLst/>
            </a:prstGeom>
            <a:noFill/>
          </p:spPr>
          <p:txBody>
            <a:bodyPr wrap="square" rtlCol="0">
              <a:spAutoFit/>
            </a:bodyPr>
            <a:lstStyle/>
            <a:p>
              <a:pPr algn="ctr"/>
              <a:r>
                <a:rPr lang="en-GB" sz="2400" dirty="0">
                  <a:solidFill>
                    <a:schemeClr val="bg1"/>
                  </a:solidFill>
                  <a:latin typeface="Poppins SemiBold" panose="00000700000000000000" pitchFamily="2" charset="0"/>
                  <a:cs typeface="Poppins SemiBold" panose="00000700000000000000" pitchFamily="2" charset="0"/>
                </a:rPr>
                <a:t>Clinicians</a:t>
              </a:r>
            </a:p>
          </p:txBody>
        </p:sp>
        <p:sp>
          <p:nvSpPr>
            <p:cNvPr id="11" name="TextBox 10">
              <a:extLst>
                <a:ext uri="{FF2B5EF4-FFF2-40B4-BE49-F238E27FC236}">
                  <a16:creationId xmlns:a16="http://schemas.microsoft.com/office/drawing/2014/main" id="{59C34B33-737C-1DD7-817D-7A68BAD7CD4D}"/>
                </a:ext>
              </a:extLst>
            </p:cNvPr>
            <p:cNvSpPr txBox="1"/>
            <p:nvPr/>
          </p:nvSpPr>
          <p:spPr>
            <a:xfrm>
              <a:off x="6146422" y="5320661"/>
              <a:ext cx="1834637" cy="646331"/>
            </a:xfrm>
            <a:prstGeom prst="rect">
              <a:avLst/>
            </a:prstGeom>
            <a:noFill/>
          </p:spPr>
          <p:txBody>
            <a:bodyPr wrap="square" rtlCol="0">
              <a:spAutoFit/>
            </a:bodyPr>
            <a:lstStyle/>
            <a:p>
              <a:pPr algn="ctr"/>
              <a:r>
                <a:rPr lang="en-GB" sz="3600" dirty="0">
                  <a:solidFill>
                    <a:schemeClr val="bg1"/>
                  </a:solidFill>
                  <a:latin typeface="Poppins SemiBold" panose="00000700000000000000" pitchFamily="2" charset="0"/>
                  <a:cs typeface="Poppins SemiBold" panose="00000700000000000000" pitchFamily="2" charset="0"/>
                </a:rPr>
                <a:t>Private</a:t>
              </a:r>
            </a:p>
          </p:txBody>
        </p:sp>
        <p:sp>
          <p:nvSpPr>
            <p:cNvPr id="25" name="TextBox 24">
              <a:extLst>
                <a:ext uri="{FF2B5EF4-FFF2-40B4-BE49-F238E27FC236}">
                  <a16:creationId xmlns:a16="http://schemas.microsoft.com/office/drawing/2014/main" id="{F7B77AE0-34FC-3577-7279-9FE3D90B010A}"/>
                </a:ext>
              </a:extLst>
            </p:cNvPr>
            <p:cNvSpPr txBox="1"/>
            <p:nvPr/>
          </p:nvSpPr>
          <p:spPr>
            <a:xfrm>
              <a:off x="6169399" y="4947065"/>
              <a:ext cx="1834637" cy="584775"/>
            </a:xfrm>
            <a:prstGeom prst="rect">
              <a:avLst/>
            </a:prstGeom>
            <a:noFill/>
          </p:spPr>
          <p:txBody>
            <a:bodyPr wrap="square" rtlCol="0">
              <a:spAutoFit/>
            </a:bodyPr>
            <a:lstStyle/>
            <a:p>
              <a:pPr algn="ctr"/>
              <a:r>
                <a:rPr lang="en-GB" sz="3200" dirty="0">
                  <a:solidFill>
                    <a:schemeClr val="bg1"/>
                  </a:solidFill>
                  <a:latin typeface="Poppins SemiBold" panose="00000700000000000000" pitchFamily="2" charset="0"/>
                  <a:cs typeface="Poppins SemiBold" panose="00000700000000000000" pitchFamily="2" charset="0"/>
                </a:rPr>
                <a:t>&amp;</a:t>
              </a:r>
            </a:p>
          </p:txBody>
        </p:sp>
      </p:grpSp>
    </p:spTree>
    <p:extLst>
      <p:ext uri="{BB962C8B-B14F-4D97-AF65-F5344CB8AC3E}">
        <p14:creationId xmlns:p14="http://schemas.microsoft.com/office/powerpoint/2010/main" val="4000803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81825-46FB-2DDA-6C22-75FB55B8D9F0}"/>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31B70C93-6285-8CE0-D46B-90F8D39F262F}"/>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C3394A24-13D5-9331-A21A-E17EF09B1AA2}"/>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2A9D9EC4-AE58-89BA-1F13-398282EC8D60}"/>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41636D33-3A31-4C60-C9CE-827B5C12D275}"/>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991940AC-501D-3262-C72D-EACEDCE4D6BE}"/>
              </a:ext>
            </a:extLst>
          </p:cNvPr>
          <p:cNvSpPr txBox="1"/>
          <p:nvPr/>
        </p:nvSpPr>
        <p:spPr>
          <a:xfrm>
            <a:off x="2378700" y="283152"/>
            <a:ext cx="9023231" cy="1015663"/>
          </a:xfrm>
          <a:prstGeom prst="rect">
            <a:avLst/>
          </a:prstGeom>
          <a:noFill/>
        </p:spPr>
        <p:txBody>
          <a:bodyPr wrap="square" rtlCol="0">
            <a:spAutoFit/>
          </a:bodyPr>
          <a:lstStyle/>
          <a:p>
            <a:r>
              <a:rPr lang="en-GB" sz="6000" dirty="0">
                <a:solidFill>
                  <a:srgbClr val="2B1C4D"/>
                </a:solidFill>
                <a:latin typeface="Poppins SemiBold" panose="00000700000000000000" pitchFamily="2" charset="0"/>
                <a:cs typeface="Poppins SemiBold" panose="00000700000000000000" pitchFamily="2" charset="0"/>
              </a:rPr>
              <a:t>Introduction of fee’s</a:t>
            </a:r>
          </a:p>
        </p:txBody>
      </p:sp>
      <p:pic>
        <p:nvPicPr>
          <p:cNvPr id="9" name="Picture 8" descr="A picture containing graphical user interface&#10;&#10;Description automatically generated">
            <a:extLst>
              <a:ext uri="{FF2B5EF4-FFF2-40B4-BE49-F238E27FC236}">
                <a16:creationId xmlns:a16="http://schemas.microsoft.com/office/drawing/2014/main" id="{98295085-4A8F-9598-FA45-A13D5532E5ED}"/>
              </a:ext>
            </a:extLst>
          </p:cNvPr>
          <p:cNvPicPr>
            <a:picLocks noChangeAspect="1"/>
          </p:cNvPicPr>
          <p:nvPr/>
        </p:nvPicPr>
        <p:blipFill rotWithShape="1">
          <a:blip r:embed="rId3">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sp>
        <p:nvSpPr>
          <p:cNvPr id="18" name="TextBox 17">
            <a:extLst>
              <a:ext uri="{FF2B5EF4-FFF2-40B4-BE49-F238E27FC236}">
                <a16:creationId xmlns:a16="http://schemas.microsoft.com/office/drawing/2014/main" id="{28FC287A-436D-64BA-1A79-4245E7FFECFD}"/>
              </a:ext>
            </a:extLst>
          </p:cNvPr>
          <p:cNvSpPr txBox="1"/>
          <p:nvPr/>
        </p:nvSpPr>
        <p:spPr>
          <a:xfrm>
            <a:off x="3729606" y="1921404"/>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DVLA</a:t>
            </a:r>
          </a:p>
        </p:txBody>
      </p:sp>
      <p:sp>
        <p:nvSpPr>
          <p:cNvPr id="21" name="TextBox 20">
            <a:extLst>
              <a:ext uri="{FF2B5EF4-FFF2-40B4-BE49-F238E27FC236}">
                <a16:creationId xmlns:a16="http://schemas.microsoft.com/office/drawing/2014/main" id="{CDE9A3E8-416B-9933-68E3-E5CB087DC54C}"/>
              </a:ext>
            </a:extLst>
          </p:cNvPr>
          <p:cNvSpPr txBox="1"/>
          <p:nvPr/>
        </p:nvSpPr>
        <p:spPr>
          <a:xfrm>
            <a:off x="3625884" y="4311366"/>
            <a:ext cx="2113079"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Motability</a:t>
            </a:r>
          </a:p>
        </p:txBody>
      </p:sp>
      <p:sp>
        <p:nvSpPr>
          <p:cNvPr id="22" name="TextBox 21">
            <a:extLst>
              <a:ext uri="{FF2B5EF4-FFF2-40B4-BE49-F238E27FC236}">
                <a16:creationId xmlns:a16="http://schemas.microsoft.com/office/drawing/2014/main" id="{23C2DDCB-8AE4-5EB9-B16F-71137C6F2677}"/>
              </a:ext>
            </a:extLst>
          </p:cNvPr>
          <p:cNvSpPr txBox="1"/>
          <p:nvPr/>
        </p:nvSpPr>
        <p:spPr>
          <a:xfrm>
            <a:off x="8527741" y="1907366"/>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NHS</a:t>
            </a:r>
          </a:p>
        </p:txBody>
      </p:sp>
      <p:sp>
        <p:nvSpPr>
          <p:cNvPr id="23" name="TextBox 22">
            <a:extLst>
              <a:ext uri="{FF2B5EF4-FFF2-40B4-BE49-F238E27FC236}">
                <a16:creationId xmlns:a16="http://schemas.microsoft.com/office/drawing/2014/main" id="{144D591E-15E5-BDB2-6A5D-C9151440AF78}"/>
              </a:ext>
            </a:extLst>
          </p:cNvPr>
          <p:cNvSpPr txBox="1"/>
          <p:nvPr/>
        </p:nvSpPr>
        <p:spPr>
          <a:xfrm>
            <a:off x="6110925" y="4157477"/>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Self</a:t>
            </a:r>
          </a:p>
        </p:txBody>
      </p:sp>
      <p:sp>
        <p:nvSpPr>
          <p:cNvPr id="3" name="TextBox 2">
            <a:extLst>
              <a:ext uri="{FF2B5EF4-FFF2-40B4-BE49-F238E27FC236}">
                <a16:creationId xmlns:a16="http://schemas.microsoft.com/office/drawing/2014/main" id="{A0405021-147C-8140-ACEF-A0EFEE9513D7}"/>
              </a:ext>
            </a:extLst>
          </p:cNvPr>
          <p:cNvSpPr txBox="1"/>
          <p:nvPr/>
        </p:nvSpPr>
        <p:spPr>
          <a:xfrm>
            <a:off x="6110925" y="1991012"/>
            <a:ext cx="1834637" cy="707886"/>
          </a:xfrm>
          <a:prstGeom prst="rect">
            <a:avLst/>
          </a:prstGeom>
          <a:noFill/>
        </p:spPr>
        <p:txBody>
          <a:bodyPr wrap="square" rtlCol="0">
            <a:spAutoFit/>
          </a:bodyPr>
          <a:lstStyle/>
          <a:p>
            <a:pPr algn="ctr"/>
            <a:r>
              <a:rPr lang="en-GB" sz="4000" dirty="0">
                <a:solidFill>
                  <a:schemeClr val="bg1"/>
                </a:solidFill>
                <a:latin typeface="Poppins SemiBold" panose="00000700000000000000" pitchFamily="2" charset="0"/>
                <a:cs typeface="Poppins SemiBold" panose="00000700000000000000" pitchFamily="2" charset="0"/>
              </a:rPr>
              <a:t>Police</a:t>
            </a:r>
          </a:p>
        </p:txBody>
      </p:sp>
      <p:sp>
        <p:nvSpPr>
          <p:cNvPr id="7" name="TextBox 6">
            <a:extLst>
              <a:ext uri="{FF2B5EF4-FFF2-40B4-BE49-F238E27FC236}">
                <a16:creationId xmlns:a16="http://schemas.microsoft.com/office/drawing/2014/main" id="{53F59DBC-32E4-0DB4-F451-E2623FFFCA14}"/>
              </a:ext>
            </a:extLst>
          </p:cNvPr>
          <p:cNvSpPr txBox="1"/>
          <p:nvPr/>
        </p:nvSpPr>
        <p:spPr>
          <a:xfrm>
            <a:off x="2472344" y="1317441"/>
            <a:ext cx="8265110" cy="5355312"/>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Poppins" panose="00000500000000000000" pitchFamily="2" charset="0"/>
                <a:cs typeface="Poppins" panose="00000500000000000000" pitchFamily="2" charset="0"/>
              </a:rPr>
              <a:t>RDAC lost funding to meet rising costs in 2025/26. </a:t>
            </a:r>
          </a:p>
          <a:p>
            <a:endParaRPr lang="en-GB"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dirty="0">
                <a:latin typeface="Poppins" panose="00000500000000000000" pitchFamily="2" charset="0"/>
                <a:cs typeface="Poppins" panose="00000500000000000000" pitchFamily="2" charset="0"/>
              </a:rPr>
              <a:t>We are fortunate to get funding from DFT, but it costs around £500 for each assessment from referrals to report completion, the DFT funding leaves a gap of £190 per assessment.  </a:t>
            </a:r>
          </a:p>
          <a:p>
            <a:endParaRPr lang="en-GB"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dirty="0">
                <a:latin typeface="Poppins" panose="00000500000000000000" pitchFamily="2" charset="0"/>
                <a:cs typeface="Poppins" panose="00000500000000000000" pitchFamily="2" charset="0"/>
              </a:rPr>
              <a:t>Rising costs due to the budget, cost of living and increases from our suppliers etc, we can no longer cover this gap in funding to enable NHS patients not to incur any cost. </a:t>
            </a:r>
          </a:p>
          <a:p>
            <a:pPr marL="285750" indent="-285750">
              <a:buFont typeface="Arial" panose="020B0604020202020204" pitchFamily="34" charset="0"/>
              <a:buChar char="•"/>
            </a:pPr>
            <a:endParaRPr lang="en-GB"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dirty="0">
                <a:latin typeface="Poppins" panose="00000500000000000000" pitchFamily="2" charset="0"/>
                <a:cs typeface="Poppins" panose="00000500000000000000" pitchFamily="2" charset="0"/>
              </a:rPr>
              <a:t>One of the last charity organisations within Driving Mobility to introduce a fee. </a:t>
            </a:r>
          </a:p>
          <a:p>
            <a:pPr marL="285750" indent="-285750">
              <a:buFont typeface="Arial" panose="020B0604020202020204" pitchFamily="34" charset="0"/>
              <a:buChar char="•"/>
            </a:pPr>
            <a:endParaRPr lang="en-GB"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dirty="0">
                <a:latin typeface="Poppins" panose="00000500000000000000" pitchFamily="2" charset="0"/>
                <a:cs typeface="Poppins" panose="00000500000000000000" pitchFamily="2" charset="0"/>
              </a:rPr>
              <a:t>If a fee prevents someone from attending, we will endeavour to waive the cost. </a:t>
            </a:r>
          </a:p>
          <a:p>
            <a:endParaRPr lang="en-GB"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dirty="0">
                <a:latin typeface="Poppins" panose="00000500000000000000" pitchFamily="2" charset="0"/>
                <a:cs typeface="Poppins" panose="00000500000000000000" pitchFamily="2" charset="0"/>
              </a:rPr>
              <a:t>We are keen to speak with NHS providers to see if they could help us by having a funding arrangement, or by referring us to a Health funding body. If you have any contacts, then please do let me know. </a:t>
            </a:r>
          </a:p>
        </p:txBody>
      </p:sp>
    </p:spTree>
    <p:extLst>
      <p:ext uri="{BB962C8B-B14F-4D97-AF65-F5344CB8AC3E}">
        <p14:creationId xmlns:p14="http://schemas.microsoft.com/office/powerpoint/2010/main" val="2096787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3D561-7D7E-0BED-A9D6-F909C92B13D3}"/>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3078D3B7-FDAF-0FAB-7E57-8C3AC09DA777}"/>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C474385D-AEEB-E688-2024-74F79DAD73EE}"/>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92AEE4D2-4CD7-BE2E-BEA2-0191C1724BF5}"/>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7D995D34-F783-C469-DA44-1E6D2FDC86B5}"/>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BAF966E3-5896-D05E-DE56-94875D974736}"/>
              </a:ext>
            </a:extLst>
          </p:cNvPr>
          <p:cNvSpPr txBox="1"/>
          <p:nvPr/>
        </p:nvSpPr>
        <p:spPr>
          <a:xfrm>
            <a:off x="2378700" y="283152"/>
            <a:ext cx="9023231" cy="1015663"/>
          </a:xfrm>
          <a:prstGeom prst="rect">
            <a:avLst/>
          </a:prstGeom>
          <a:noFill/>
        </p:spPr>
        <p:txBody>
          <a:bodyPr wrap="square" rtlCol="0">
            <a:spAutoFit/>
          </a:bodyPr>
          <a:lstStyle/>
          <a:p>
            <a:r>
              <a:rPr lang="en-GB" sz="6000" dirty="0">
                <a:solidFill>
                  <a:srgbClr val="2B1C4D"/>
                </a:solidFill>
                <a:latin typeface="Poppins SemiBold" panose="00000700000000000000" pitchFamily="2" charset="0"/>
                <a:cs typeface="Poppins SemiBold" panose="00000700000000000000" pitchFamily="2" charset="0"/>
              </a:rPr>
              <a:t>Fee structure </a:t>
            </a:r>
          </a:p>
        </p:txBody>
      </p:sp>
      <p:pic>
        <p:nvPicPr>
          <p:cNvPr id="9" name="Picture 8" descr="A picture containing graphical user interface&#10;&#10;Description automatically generated">
            <a:extLst>
              <a:ext uri="{FF2B5EF4-FFF2-40B4-BE49-F238E27FC236}">
                <a16:creationId xmlns:a16="http://schemas.microsoft.com/office/drawing/2014/main" id="{4AD8FFB5-D4B2-0821-3A5B-034AB0EE209C}"/>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sp>
        <p:nvSpPr>
          <p:cNvPr id="12" name="Rectangle 11">
            <a:extLst>
              <a:ext uri="{FF2B5EF4-FFF2-40B4-BE49-F238E27FC236}">
                <a16:creationId xmlns:a16="http://schemas.microsoft.com/office/drawing/2014/main" id="{C78788A0-9DF7-732D-5FF6-0CF40086A3C1}"/>
              </a:ext>
            </a:extLst>
          </p:cNvPr>
          <p:cNvSpPr/>
          <p:nvPr/>
        </p:nvSpPr>
        <p:spPr>
          <a:xfrm>
            <a:off x="3590387" y="1702453"/>
            <a:ext cx="2113079" cy="2113079"/>
          </a:xfrm>
          <a:prstGeom prst="rect">
            <a:avLst/>
          </a:prstGeom>
          <a:solidFill>
            <a:srgbClr val="EBC867"/>
          </a:solidFill>
          <a:ln>
            <a:solidFill>
              <a:srgbClr val="EBC8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6C76D0D8-8441-133C-17D1-A88A319D74F1}"/>
              </a:ext>
            </a:extLst>
          </p:cNvPr>
          <p:cNvSpPr/>
          <p:nvPr/>
        </p:nvSpPr>
        <p:spPr>
          <a:xfrm>
            <a:off x="6007203" y="1695862"/>
            <a:ext cx="2113079" cy="21130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B1AB6D39-647B-8A50-4380-F322135EEAE5}"/>
              </a:ext>
            </a:extLst>
          </p:cNvPr>
          <p:cNvSpPr/>
          <p:nvPr/>
        </p:nvSpPr>
        <p:spPr>
          <a:xfrm>
            <a:off x="3590387" y="4112895"/>
            <a:ext cx="2113079" cy="2113079"/>
          </a:xfrm>
          <a:prstGeom prst="rect">
            <a:avLst/>
          </a:prstGeom>
          <a:solidFill>
            <a:srgbClr val="C9505C"/>
          </a:solidFill>
          <a:ln>
            <a:solidFill>
              <a:srgbClr val="C950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96C642A-61E5-EE08-915C-BB42B7051792}"/>
              </a:ext>
            </a:extLst>
          </p:cNvPr>
          <p:cNvSpPr/>
          <p:nvPr/>
        </p:nvSpPr>
        <p:spPr>
          <a:xfrm>
            <a:off x="8424019" y="1712516"/>
            <a:ext cx="2113079" cy="2113079"/>
          </a:xfrm>
          <a:prstGeom prst="rect">
            <a:avLst/>
          </a:prstGeom>
          <a:solidFill>
            <a:srgbClr val="9DC9BE"/>
          </a:solidFill>
          <a:ln>
            <a:solidFill>
              <a:srgbClr val="9DC9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BB6F264-EAFA-C8E6-0193-DC376C2C255C}"/>
              </a:ext>
            </a:extLst>
          </p:cNvPr>
          <p:cNvSpPr/>
          <p:nvPr/>
        </p:nvSpPr>
        <p:spPr>
          <a:xfrm>
            <a:off x="6007203" y="4106303"/>
            <a:ext cx="2113079" cy="2113079"/>
          </a:xfrm>
          <a:prstGeom prst="rect">
            <a:avLst/>
          </a:prstGeom>
          <a:solidFill>
            <a:srgbClr val="DE999A"/>
          </a:solidFill>
          <a:ln>
            <a:solidFill>
              <a:srgbClr val="DE99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433F619B-1CF7-B7E9-DADB-ACC50B09CD2D}"/>
              </a:ext>
            </a:extLst>
          </p:cNvPr>
          <p:cNvSpPr txBox="1"/>
          <p:nvPr/>
        </p:nvSpPr>
        <p:spPr>
          <a:xfrm>
            <a:off x="3729606" y="1921404"/>
            <a:ext cx="1834637" cy="1384995"/>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DVLA </a:t>
            </a:r>
          </a:p>
          <a:p>
            <a:pPr algn="ctr"/>
            <a:r>
              <a:rPr lang="en-GB" sz="2800" dirty="0">
                <a:solidFill>
                  <a:schemeClr val="bg1"/>
                </a:solidFill>
                <a:latin typeface="Poppins SemiBold" panose="00000700000000000000" pitchFamily="2" charset="0"/>
                <a:cs typeface="Poppins SemiBold" panose="00000700000000000000" pitchFamily="2" charset="0"/>
              </a:rPr>
              <a:t>– fee covered </a:t>
            </a:r>
          </a:p>
        </p:txBody>
      </p:sp>
      <p:sp>
        <p:nvSpPr>
          <p:cNvPr id="21" name="TextBox 20">
            <a:extLst>
              <a:ext uri="{FF2B5EF4-FFF2-40B4-BE49-F238E27FC236}">
                <a16:creationId xmlns:a16="http://schemas.microsoft.com/office/drawing/2014/main" id="{7D40EBFC-872A-9029-B796-59B065941932}"/>
              </a:ext>
            </a:extLst>
          </p:cNvPr>
          <p:cNvSpPr txBox="1"/>
          <p:nvPr/>
        </p:nvSpPr>
        <p:spPr>
          <a:xfrm>
            <a:off x="3625884" y="4311366"/>
            <a:ext cx="2113079" cy="1384995"/>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Motability – fee covered</a:t>
            </a:r>
          </a:p>
        </p:txBody>
      </p:sp>
      <p:sp>
        <p:nvSpPr>
          <p:cNvPr id="22" name="TextBox 21">
            <a:extLst>
              <a:ext uri="{FF2B5EF4-FFF2-40B4-BE49-F238E27FC236}">
                <a16:creationId xmlns:a16="http://schemas.microsoft.com/office/drawing/2014/main" id="{F063A2CC-2976-A553-B426-E7174F7838D8}"/>
              </a:ext>
            </a:extLst>
          </p:cNvPr>
          <p:cNvSpPr txBox="1"/>
          <p:nvPr/>
        </p:nvSpPr>
        <p:spPr>
          <a:xfrm>
            <a:off x="8527741" y="1907366"/>
            <a:ext cx="1834637" cy="1569660"/>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NHS -£40 </a:t>
            </a:r>
          </a:p>
        </p:txBody>
      </p:sp>
      <p:sp>
        <p:nvSpPr>
          <p:cNvPr id="23" name="TextBox 22">
            <a:extLst>
              <a:ext uri="{FF2B5EF4-FFF2-40B4-BE49-F238E27FC236}">
                <a16:creationId xmlns:a16="http://schemas.microsoft.com/office/drawing/2014/main" id="{1E9CCF1B-A49A-3FC5-9A05-46A15103FA44}"/>
              </a:ext>
            </a:extLst>
          </p:cNvPr>
          <p:cNvSpPr txBox="1"/>
          <p:nvPr/>
        </p:nvSpPr>
        <p:spPr>
          <a:xfrm>
            <a:off x="6110925" y="4157477"/>
            <a:ext cx="1834637" cy="1323439"/>
          </a:xfrm>
          <a:prstGeom prst="rect">
            <a:avLst/>
          </a:prstGeom>
          <a:noFill/>
        </p:spPr>
        <p:txBody>
          <a:bodyPr wrap="square" rtlCol="0">
            <a:spAutoFit/>
          </a:bodyPr>
          <a:lstStyle/>
          <a:p>
            <a:pPr algn="ctr"/>
            <a:r>
              <a:rPr lang="en-GB" sz="4000" dirty="0">
                <a:solidFill>
                  <a:schemeClr val="bg1"/>
                </a:solidFill>
                <a:latin typeface="Poppins SemiBold" panose="00000700000000000000" pitchFamily="2" charset="0"/>
                <a:cs typeface="Poppins SemiBold" panose="00000700000000000000" pitchFamily="2" charset="0"/>
              </a:rPr>
              <a:t>Self </a:t>
            </a:r>
          </a:p>
          <a:p>
            <a:pPr algn="ctr"/>
            <a:r>
              <a:rPr lang="en-GB" sz="4000" dirty="0">
                <a:solidFill>
                  <a:schemeClr val="bg1"/>
                </a:solidFill>
                <a:latin typeface="Poppins SemiBold" panose="00000700000000000000" pitchFamily="2" charset="0"/>
                <a:cs typeface="Poppins SemiBold" panose="00000700000000000000" pitchFamily="2" charset="0"/>
              </a:rPr>
              <a:t>- £150</a:t>
            </a:r>
          </a:p>
        </p:txBody>
      </p:sp>
      <p:sp>
        <p:nvSpPr>
          <p:cNvPr id="3" name="TextBox 2">
            <a:extLst>
              <a:ext uri="{FF2B5EF4-FFF2-40B4-BE49-F238E27FC236}">
                <a16:creationId xmlns:a16="http://schemas.microsoft.com/office/drawing/2014/main" id="{D01E7770-F7C2-75E8-8488-76572A4C814E}"/>
              </a:ext>
            </a:extLst>
          </p:cNvPr>
          <p:cNvSpPr txBox="1"/>
          <p:nvPr/>
        </p:nvSpPr>
        <p:spPr>
          <a:xfrm>
            <a:off x="6110925" y="1991012"/>
            <a:ext cx="1834637" cy="144655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Police </a:t>
            </a:r>
            <a:r>
              <a:rPr lang="en-GB" sz="2000" dirty="0">
                <a:solidFill>
                  <a:schemeClr val="bg1"/>
                </a:solidFill>
                <a:latin typeface="Poppins SemiBold" panose="00000700000000000000" pitchFamily="2" charset="0"/>
                <a:cs typeface="Poppins SemiBold" panose="00000700000000000000" pitchFamily="2" charset="0"/>
              </a:rPr>
              <a:t>– fee decided by referring force </a:t>
            </a:r>
            <a:endParaRPr lang="en-GB" sz="2800" dirty="0">
              <a:solidFill>
                <a:schemeClr val="bg1"/>
              </a:solidFill>
              <a:latin typeface="Poppins SemiBold" panose="00000700000000000000" pitchFamily="2" charset="0"/>
              <a:cs typeface="Poppins SemiBold" panose="00000700000000000000" pitchFamily="2" charset="0"/>
            </a:endParaRPr>
          </a:p>
        </p:txBody>
      </p:sp>
      <p:grpSp>
        <p:nvGrpSpPr>
          <p:cNvPr id="26" name="Group 25">
            <a:extLst>
              <a:ext uri="{FF2B5EF4-FFF2-40B4-BE49-F238E27FC236}">
                <a16:creationId xmlns:a16="http://schemas.microsoft.com/office/drawing/2014/main" id="{CA02CAFC-EBE9-DF59-215B-5642AA55B93C}"/>
              </a:ext>
            </a:extLst>
          </p:cNvPr>
          <p:cNvGrpSpPr/>
          <p:nvPr/>
        </p:nvGrpSpPr>
        <p:grpSpPr>
          <a:xfrm>
            <a:off x="8430456" y="4028873"/>
            <a:ext cx="2113079" cy="2183188"/>
            <a:chOff x="6007203" y="4050924"/>
            <a:chExt cx="2113079" cy="2183188"/>
          </a:xfrm>
        </p:grpSpPr>
        <p:sp>
          <p:nvSpPr>
            <p:cNvPr id="14" name="Rectangle 13">
              <a:extLst>
                <a:ext uri="{FF2B5EF4-FFF2-40B4-BE49-F238E27FC236}">
                  <a16:creationId xmlns:a16="http://schemas.microsoft.com/office/drawing/2014/main" id="{F1829F21-7D3A-037F-F758-64AC24924076}"/>
                </a:ext>
              </a:extLst>
            </p:cNvPr>
            <p:cNvSpPr/>
            <p:nvPr/>
          </p:nvSpPr>
          <p:spPr>
            <a:xfrm>
              <a:off x="6007203" y="4121033"/>
              <a:ext cx="2113079" cy="2113079"/>
            </a:xfrm>
            <a:prstGeom prst="rect">
              <a:avLst/>
            </a:prstGeom>
            <a:solidFill>
              <a:srgbClr val="2B1C4D"/>
            </a:solidFill>
            <a:ln>
              <a:solidFill>
                <a:srgbClr val="2B1C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D8B3237B-9E3F-59A4-5B86-ADF0A79C1227}"/>
                </a:ext>
              </a:extLst>
            </p:cNvPr>
            <p:cNvSpPr txBox="1"/>
            <p:nvPr/>
          </p:nvSpPr>
          <p:spPr>
            <a:xfrm>
              <a:off x="6146423" y="4050924"/>
              <a:ext cx="1834637" cy="1938992"/>
            </a:xfrm>
            <a:prstGeom prst="rect">
              <a:avLst/>
            </a:prstGeom>
            <a:noFill/>
          </p:spPr>
          <p:txBody>
            <a:bodyPr wrap="square" rtlCol="0">
              <a:spAutoFit/>
            </a:bodyPr>
            <a:lstStyle/>
            <a:p>
              <a:pPr algn="ctr"/>
              <a:r>
                <a:rPr lang="en-GB" sz="2400" dirty="0">
                  <a:solidFill>
                    <a:schemeClr val="bg1"/>
                  </a:solidFill>
                  <a:latin typeface="Poppins SemiBold" panose="00000700000000000000" pitchFamily="2" charset="0"/>
                  <a:cs typeface="Poppins SemiBold" panose="00000700000000000000" pitchFamily="2" charset="0"/>
                </a:rPr>
                <a:t>Case managers/private clinicians - £300</a:t>
              </a:r>
            </a:p>
          </p:txBody>
        </p:sp>
      </p:grpSp>
    </p:spTree>
    <p:extLst>
      <p:ext uri="{BB962C8B-B14F-4D97-AF65-F5344CB8AC3E}">
        <p14:creationId xmlns:p14="http://schemas.microsoft.com/office/powerpoint/2010/main" val="307725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CF08CB66-8D38-4FC4-55A0-7AF06DBE0BA1}"/>
              </a:ext>
            </a:extLst>
          </p:cNvPr>
          <p:cNvSpPr txBox="1"/>
          <p:nvPr/>
        </p:nvSpPr>
        <p:spPr>
          <a:xfrm>
            <a:off x="2378701" y="283152"/>
            <a:ext cx="9609392" cy="830997"/>
          </a:xfrm>
          <a:prstGeom prst="rect">
            <a:avLst/>
          </a:prstGeom>
          <a:noFill/>
        </p:spPr>
        <p:txBody>
          <a:bodyPr wrap="square" rtlCol="0">
            <a:spAutoFit/>
          </a:bodyPr>
          <a:lstStyle/>
          <a:p>
            <a:r>
              <a:rPr lang="en-GB" sz="4800" dirty="0">
                <a:solidFill>
                  <a:srgbClr val="2B1C4D"/>
                </a:solidFill>
                <a:latin typeface="Poppins SemiBold" panose="00000700000000000000" pitchFamily="2" charset="0"/>
                <a:cs typeface="Poppins SemiBold" panose="00000700000000000000" pitchFamily="2" charset="0"/>
              </a:rPr>
              <a:t>Services &amp; Assessments</a:t>
            </a:r>
          </a:p>
        </p:txBody>
      </p:sp>
      <p:pic>
        <p:nvPicPr>
          <p:cNvPr id="9" name="Picture 8" descr="A picture containing graphical user interface&#10;&#10;Description automatically generated">
            <a:extLst>
              <a:ext uri="{FF2B5EF4-FFF2-40B4-BE49-F238E27FC236}">
                <a16:creationId xmlns:a16="http://schemas.microsoft.com/office/drawing/2014/main" id="{161048A6-988B-C88B-001B-3C6A9FAC1609}"/>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grpSp>
        <p:nvGrpSpPr>
          <p:cNvPr id="18" name="Group 17">
            <a:extLst>
              <a:ext uri="{FF2B5EF4-FFF2-40B4-BE49-F238E27FC236}">
                <a16:creationId xmlns:a16="http://schemas.microsoft.com/office/drawing/2014/main" id="{F8B84BFE-C2CC-09AC-4BB1-E432BBF0E645}"/>
              </a:ext>
            </a:extLst>
          </p:cNvPr>
          <p:cNvGrpSpPr/>
          <p:nvPr/>
        </p:nvGrpSpPr>
        <p:grpSpPr>
          <a:xfrm>
            <a:off x="3278417" y="1573056"/>
            <a:ext cx="2207701" cy="1519278"/>
            <a:chOff x="4511615" y="2337758"/>
            <a:chExt cx="3209027" cy="2208363"/>
          </a:xfrm>
        </p:grpSpPr>
        <p:pic>
          <p:nvPicPr>
            <p:cNvPr id="16" name="Picture 15">
              <a:extLst>
                <a:ext uri="{FF2B5EF4-FFF2-40B4-BE49-F238E27FC236}">
                  <a16:creationId xmlns:a16="http://schemas.microsoft.com/office/drawing/2014/main" id="{C107B211-DD43-7370-FE7C-88F611BED1F8}"/>
                </a:ext>
              </a:extLst>
            </p:cNvPr>
            <p:cNvPicPr>
              <a:picLocks noChangeAspect="1"/>
            </p:cNvPicPr>
            <p:nvPr/>
          </p:nvPicPr>
          <p:blipFill rotWithShape="1">
            <a:blip r:embed="rId3"/>
            <a:srcRect l="6462" t="7574" r="5356" b="6568"/>
            <a:stretch/>
          </p:blipFill>
          <p:spPr>
            <a:xfrm>
              <a:off x="4511615" y="2337758"/>
              <a:ext cx="3209027" cy="2208363"/>
            </a:xfrm>
            <a:prstGeom prst="rect">
              <a:avLst/>
            </a:prstGeom>
          </p:spPr>
        </p:pic>
        <p:sp>
          <p:nvSpPr>
            <p:cNvPr id="17" name="Rectangle 16">
              <a:extLst>
                <a:ext uri="{FF2B5EF4-FFF2-40B4-BE49-F238E27FC236}">
                  <a16:creationId xmlns:a16="http://schemas.microsoft.com/office/drawing/2014/main" id="{152C479D-3BD1-2150-6060-787062152E69}"/>
                </a:ext>
              </a:extLst>
            </p:cNvPr>
            <p:cNvSpPr/>
            <p:nvPr/>
          </p:nvSpPr>
          <p:spPr>
            <a:xfrm>
              <a:off x="5181658" y="3067938"/>
              <a:ext cx="1868940" cy="854015"/>
            </a:xfrm>
            <a:prstGeom prst="rect">
              <a:avLst/>
            </a:prstGeom>
            <a:solidFill>
              <a:srgbClr val="EBC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 name="Group 21">
            <a:extLst>
              <a:ext uri="{FF2B5EF4-FFF2-40B4-BE49-F238E27FC236}">
                <a16:creationId xmlns:a16="http://schemas.microsoft.com/office/drawing/2014/main" id="{D2B93D34-0A5F-9E07-A2E9-7C9FF4E97C5E}"/>
              </a:ext>
            </a:extLst>
          </p:cNvPr>
          <p:cNvGrpSpPr/>
          <p:nvPr/>
        </p:nvGrpSpPr>
        <p:grpSpPr>
          <a:xfrm>
            <a:off x="4959762" y="5115569"/>
            <a:ext cx="2201887" cy="1310299"/>
            <a:chOff x="3087842" y="3611419"/>
            <a:chExt cx="2855758" cy="1699404"/>
          </a:xfrm>
        </p:grpSpPr>
        <p:pic>
          <p:nvPicPr>
            <p:cNvPr id="20" name="Picture 19">
              <a:extLst>
                <a:ext uri="{FF2B5EF4-FFF2-40B4-BE49-F238E27FC236}">
                  <a16:creationId xmlns:a16="http://schemas.microsoft.com/office/drawing/2014/main" id="{94A0D54F-20E9-5A42-3D1E-FF913B3688DB}"/>
                </a:ext>
              </a:extLst>
            </p:cNvPr>
            <p:cNvPicPr>
              <a:picLocks noChangeAspect="1"/>
            </p:cNvPicPr>
            <p:nvPr/>
          </p:nvPicPr>
          <p:blipFill rotWithShape="1">
            <a:blip r:embed="rId4"/>
            <a:srcRect l="6020" t="10327" r="4761" b="11432"/>
            <a:stretch/>
          </p:blipFill>
          <p:spPr>
            <a:xfrm>
              <a:off x="3087842" y="3611419"/>
              <a:ext cx="2855758" cy="1699404"/>
            </a:xfrm>
            <a:prstGeom prst="rect">
              <a:avLst/>
            </a:prstGeom>
          </p:spPr>
        </p:pic>
        <p:sp>
          <p:nvSpPr>
            <p:cNvPr id="21" name="Rectangle 20">
              <a:extLst>
                <a:ext uri="{FF2B5EF4-FFF2-40B4-BE49-F238E27FC236}">
                  <a16:creationId xmlns:a16="http://schemas.microsoft.com/office/drawing/2014/main" id="{9E09850D-AA6E-36CB-B960-8EEE50CCFAB9}"/>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8" name="Group 27">
            <a:extLst>
              <a:ext uri="{FF2B5EF4-FFF2-40B4-BE49-F238E27FC236}">
                <a16:creationId xmlns:a16="http://schemas.microsoft.com/office/drawing/2014/main" id="{D073511B-1C36-5F81-E049-06616EBE2DEB}"/>
              </a:ext>
            </a:extLst>
          </p:cNvPr>
          <p:cNvGrpSpPr/>
          <p:nvPr/>
        </p:nvGrpSpPr>
        <p:grpSpPr>
          <a:xfrm>
            <a:off x="2550228" y="3548086"/>
            <a:ext cx="2083921" cy="1655966"/>
            <a:chOff x="6289657" y="3338345"/>
            <a:chExt cx="2562628" cy="2036365"/>
          </a:xfrm>
        </p:grpSpPr>
        <p:pic>
          <p:nvPicPr>
            <p:cNvPr id="24" name="Picture 23">
              <a:extLst>
                <a:ext uri="{FF2B5EF4-FFF2-40B4-BE49-F238E27FC236}">
                  <a16:creationId xmlns:a16="http://schemas.microsoft.com/office/drawing/2014/main" id="{849513C0-832B-B341-496A-C9EFC138F989}"/>
                </a:ext>
              </a:extLst>
            </p:cNvPr>
            <p:cNvPicPr>
              <a:picLocks noChangeAspect="1"/>
            </p:cNvPicPr>
            <p:nvPr/>
          </p:nvPicPr>
          <p:blipFill rotWithShape="1">
            <a:blip r:embed="rId5"/>
            <a:srcRect r="5357"/>
            <a:stretch/>
          </p:blipFill>
          <p:spPr>
            <a:xfrm>
              <a:off x="6289657" y="3338345"/>
              <a:ext cx="2562628" cy="2036365"/>
            </a:xfrm>
            <a:prstGeom prst="rect">
              <a:avLst/>
            </a:prstGeom>
          </p:spPr>
        </p:pic>
        <p:sp>
          <p:nvSpPr>
            <p:cNvPr id="27" name="Rectangle 26">
              <a:extLst>
                <a:ext uri="{FF2B5EF4-FFF2-40B4-BE49-F238E27FC236}">
                  <a16:creationId xmlns:a16="http://schemas.microsoft.com/office/drawing/2014/main" id="{4CF7BE8C-26EE-F9D5-C2DD-3A92692E967F}"/>
                </a:ext>
              </a:extLst>
            </p:cNvPr>
            <p:cNvSpPr/>
            <p:nvPr/>
          </p:nvSpPr>
          <p:spPr>
            <a:xfrm>
              <a:off x="6554697" y="4068511"/>
              <a:ext cx="2034545" cy="627203"/>
            </a:xfrm>
            <a:prstGeom prst="rect">
              <a:avLst/>
            </a:prstGeom>
            <a:solidFill>
              <a:srgbClr val="DE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1" name="Group 40">
            <a:extLst>
              <a:ext uri="{FF2B5EF4-FFF2-40B4-BE49-F238E27FC236}">
                <a16:creationId xmlns:a16="http://schemas.microsoft.com/office/drawing/2014/main" id="{3CADB398-1F2B-A20D-7C54-4DF0B1B4D5CC}"/>
              </a:ext>
            </a:extLst>
          </p:cNvPr>
          <p:cNvGrpSpPr/>
          <p:nvPr/>
        </p:nvGrpSpPr>
        <p:grpSpPr>
          <a:xfrm rot="10800000" flipH="1">
            <a:off x="9503792" y="3125239"/>
            <a:ext cx="2134460" cy="1352055"/>
            <a:chOff x="2881223" y="4244195"/>
            <a:chExt cx="2682816" cy="1699405"/>
          </a:xfrm>
        </p:grpSpPr>
        <p:pic>
          <p:nvPicPr>
            <p:cNvPr id="42" name="Picture 41">
              <a:extLst>
                <a:ext uri="{FF2B5EF4-FFF2-40B4-BE49-F238E27FC236}">
                  <a16:creationId xmlns:a16="http://schemas.microsoft.com/office/drawing/2014/main" id="{C8D19A10-3D96-ECCD-ED65-909595241BFA}"/>
                </a:ext>
              </a:extLst>
            </p:cNvPr>
            <p:cNvPicPr>
              <a:picLocks noChangeAspect="1"/>
            </p:cNvPicPr>
            <p:nvPr/>
          </p:nvPicPr>
          <p:blipFill rotWithShape="1">
            <a:blip r:embed="rId6"/>
            <a:srcRect l="2708" t="11970" r="1842" b="3919"/>
            <a:stretch/>
          </p:blipFill>
          <p:spPr>
            <a:xfrm>
              <a:off x="2881223" y="4244195"/>
              <a:ext cx="2682816" cy="1699405"/>
            </a:xfrm>
            <a:prstGeom prst="rect">
              <a:avLst/>
            </a:prstGeom>
          </p:spPr>
        </p:pic>
        <p:sp>
          <p:nvSpPr>
            <p:cNvPr id="43" name="Rectangle 42">
              <a:extLst>
                <a:ext uri="{FF2B5EF4-FFF2-40B4-BE49-F238E27FC236}">
                  <a16:creationId xmlns:a16="http://schemas.microsoft.com/office/drawing/2014/main" id="{4BAA1C4B-155F-3148-8CCD-C4E0E2BA75C6}"/>
                </a:ext>
              </a:extLst>
            </p:cNvPr>
            <p:cNvSpPr/>
            <p:nvPr/>
          </p:nvSpPr>
          <p:spPr>
            <a:xfrm>
              <a:off x="3255151" y="4684147"/>
              <a:ext cx="1868940" cy="854015"/>
            </a:xfrm>
            <a:prstGeom prst="rect">
              <a:avLst/>
            </a:prstGeom>
            <a:solidFill>
              <a:srgbClr val="C9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4" name="Group 43">
            <a:extLst>
              <a:ext uri="{FF2B5EF4-FFF2-40B4-BE49-F238E27FC236}">
                <a16:creationId xmlns:a16="http://schemas.microsoft.com/office/drawing/2014/main" id="{508A1141-04C7-6413-0DFB-F28D002A22FC}"/>
              </a:ext>
            </a:extLst>
          </p:cNvPr>
          <p:cNvGrpSpPr/>
          <p:nvPr/>
        </p:nvGrpSpPr>
        <p:grpSpPr>
          <a:xfrm rot="10800000" flipH="1">
            <a:off x="7829774" y="4547110"/>
            <a:ext cx="2207701" cy="1519278"/>
            <a:chOff x="4511615" y="2337758"/>
            <a:chExt cx="3209027" cy="2208363"/>
          </a:xfrm>
        </p:grpSpPr>
        <p:pic>
          <p:nvPicPr>
            <p:cNvPr id="45" name="Picture 44">
              <a:extLst>
                <a:ext uri="{FF2B5EF4-FFF2-40B4-BE49-F238E27FC236}">
                  <a16:creationId xmlns:a16="http://schemas.microsoft.com/office/drawing/2014/main" id="{BAF47759-A4E2-CF6F-F57F-A12E6338EE8F}"/>
                </a:ext>
              </a:extLst>
            </p:cNvPr>
            <p:cNvPicPr>
              <a:picLocks noChangeAspect="1"/>
            </p:cNvPicPr>
            <p:nvPr/>
          </p:nvPicPr>
          <p:blipFill rotWithShape="1">
            <a:blip r:embed="rId3"/>
            <a:srcRect l="6462" t="7574" r="5356" b="6568"/>
            <a:stretch/>
          </p:blipFill>
          <p:spPr>
            <a:xfrm>
              <a:off x="4511615" y="2337758"/>
              <a:ext cx="3209027" cy="2208363"/>
            </a:xfrm>
            <a:prstGeom prst="rect">
              <a:avLst/>
            </a:prstGeom>
          </p:spPr>
        </p:pic>
        <p:sp>
          <p:nvSpPr>
            <p:cNvPr id="46" name="Rectangle 45">
              <a:extLst>
                <a:ext uri="{FF2B5EF4-FFF2-40B4-BE49-F238E27FC236}">
                  <a16:creationId xmlns:a16="http://schemas.microsoft.com/office/drawing/2014/main" id="{6AE7F857-DC10-E340-FFC7-F96D0DCFA07D}"/>
                </a:ext>
              </a:extLst>
            </p:cNvPr>
            <p:cNvSpPr/>
            <p:nvPr/>
          </p:nvSpPr>
          <p:spPr>
            <a:xfrm>
              <a:off x="5181658" y="3067938"/>
              <a:ext cx="1868940" cy="854015"/>
            </a:xfrm>
            <a:prstGeom prst="rect">
              <a:avLst/>
            </a:prstGeom>
            <a:solidFill>
              <a:srgbClr val="EBC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7" name="Group 46">
            <a:extLst>
              <a:ext uri="{FF2B5EF4-FFF2-40B4-BE49-F238E27FC236}">
                <a16:creationId xmlns:a16="http://schemas.microsoft.com/office/drawing/2014/main" id="{79F5CB63-1562-3766-BF65-47E6196206FD}"/>
              </a:ext>
            </a:extLst>
          </p:cNvPr>
          <p:cNvGrpSpPr/>
          <p:nvPr/>
        </p:nvGrpSpPr>
        <p:grpSpPr>
          <a:xfrm rot="10800000" flipH="1">
            <a:off x="5589917" y="1061013"/>
            <a:ext cx="2201887" cy="1310299"/>
            <a:chOff x="3087842" y="3611419"/>
            <a:chExt cx="2855758" cy="1699404"/>
          </a:xfrm>
        </p:grpSpPr>
        <p:pic>
          <p:nvPicPr>
            <p:cNvPr id="48" name="Picture 47">
              <a:extLst>
                <a:ext uri="{FF2B5EF4-FFF2-40B4-BE49-F238E27FC236}">
                  <a16:creationId xmlns:a16="http://schemas.microsoft.com/office/drawing/2014/main" id="{980CBF1D-57DC-5890-1198-28B0ACF46E27}"/>
                </a:ext>
              </a:extLst>
            </p:cNvPr>
            <p:cNvPicPr>
              <a:picLocks noChangeAspect="1"/>
            </p:cNvPicPr>
            <p:nvPr/>
          </p:nvPicPr>
          <p:blipFill rotWithShape="1">
            <a:blip r:embed="rId4"/>
            <a:srcRect l="6020" t="10327" r="4761" b="11432"/>
            <a:stretch/>
          </p:blipFill>
          <p:spPr>
            <a:xfrm>
              <a:off x="3087842" y="3611419"/>
              <a:ext cx="2855758" cy="1699404"/>
            </a:xfrm>
            <a:prstGeom prst="rect">
              <a:avLst/>
            </a:prstGeom>
          </p:spPr>
        </p:pic>
        <p:sp>
          <p:nvSpPr>
            <p:cNvPr id="49" name="Rectangle 48">
              <a:extLst>
                <a:ext uri="{FF2B5EF4-FFF2-40B4-BE49-F238E27FC236}">
                  <a16:creationId xmlns:a16="http://schemas.microsoft.com/office/drawing/2014/main" id="{3A03B3DD-FD29-C36E-6491-B9C456867005}"/>
                </a:ext>
              </a:extLst>
            </p:cNvPr>
            <p:cNvSpPr/>
            <p:nvPr/>
          </p:nvSpPr>
          <p:spPr>
            <a:xfrm>
              <a:off x="3581250" y="4166558"/>
              <a:ext cx="2034545" cy="627203"/>
            </a:xfrm>
            <a:prstGeom prst="rect">
              <a:avLst/>
            </a:prstGeom>
            <a:solidFill>
              <a:srgbClr val="9DC9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50" name="Group 49">
            <a:extLst>
              <a:ext uri="{FF2B5EF4-FFF2-40B4-BE49-F238E27FC236}">
                <a16:creationId xmlns:a16="http://schemas.microsoft.com/office/drawing/2014/main" id="{7A71EA4F-4901-05A0-922C-3A3966528E83}"/>
              </a:ext>
            </a:extLst>
          </p:cNvPr>
          <p:cNvGrpSpPr/>
          <p:nvPr/>
        </p:nvGrpSpPr>
        <p:grpSpPr>
          <a:xfrm rot="10800000" flipH="1">
            <a:off x="7804593" y="1510883"/>
            <a:ext cx="2201888" cy="1655966"/>
            <a:chOff x="6289657" y="3338345"/>
            <a:chExt cx="2707694" cy="2036365"/>
          </a:xfrm>
        </p:grpSpPr>
        <p:pic>
          <p:nvPicPr>
            <p:cNvPr id="51" name="Picture 50">
              <a:extLst>
                <a:ext uri="{FF2B5EF4-FFF2-40B4-BE49-F238E27FC236}">
                  <a16:creationId xmlns:a16="http://schemas.microsoft.com/office/drawing/2014/main" id="{A4BD50E9-A9C6-A41D-2ADB-78F9C03BE22A}"/>
                </a:ext>
              </a:extLst>
            </p:cNvPr>
            <p:cNvPicPr>
              <a:picLocks noChangeAspect="1"/>
            </p:cNvPicPr>
            <p:nvPr/>
          </p:nvPicPr>
          <p:blipFill>
            <a:blip r:embed="rId5"/>
            <a:stretch>
              <a:fillRect/>
            </a:stretch>
          </p:blipFill>
          <p:spPr>
            <a:xfrm>
              <a:off x="6289657" y="3338345"/>
              <a:ext cx="2707694" cy="2036365"/>
            </a:xfrm>
            <a:prstGeom prst="rect">
              <a:avLst/>
            </a:prstGeom>
          </p:spPr>
        </p:pic>
        <p:sp>
          <p:nvSpPr>
            <p:cNvPr id="52" name="Rectangle 51">
              <a:extLst>
                <a:ext uri="{FF2B5EF4-FFF2-40B4-BE49-F238E27FC236}">
                  <a16:creationId xmlns:a16="http://schemas.microsoft.com/office/drawing/2014/main" id="{B7EE4A7D-B323-95DC-2D55-C70C1D8FD748}"/>
                </a:ext>
              </a:extLst>
            </p:cNvPr>
            <p:cNvSpPr/>
            <p:nvPr/>
          </p:nvSpPr>
          <p:spPr>
            <a:xfrm>
              <a:off x="6554697" y="4068511"/>
              <a:ext cx="2034545" cy="627203"/>
            </a:xfrm>
            <a:prstGeom prst="rect">
              <a:avLst/>
            </a:prstGeom>
            <a:solidFill>
              <a:srgbClr val="DE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55" name="TextBox 54">
            <a:extLst>
              <a:ext uri="{FF2B5EF4-FFF2-40B4-BE49-F238E27FC236}">
                <a16:creationId xmlns:a16="http://schemas.microsoft.com/office/drawing/2014/main" id="{5EBC0DB2-A560-C2E5-C79F-0A9DB5FA9E93}"/>
              </a:ext>
            </a:extLst>
          </p:cNvPr>
          <p:cNvSpPr txBox="1"/>
          <p:nvPr/>
        </p:nvSpPr>
        <p:spPr>
          <a:xfrm>
            <a:off x="5095116" y="3412268"/>
            <a:ext cx="3214813" cy="584775"/>
          </a:xfrm>
          <a:prstGeom prst="rect">
            <a:avLst/>
          </a:prstGeom>
          <a:noFill/>
        </p:spPr>
        <p:txBody>
          <a:bodyPr wrap="square" rtlCol="0">
            <a:spAutoFit/>
          </a:bodyPr>
          <a:lstStyle/>
          <a:p>
            <a:pPr algn="ctr"/>
            <a:r>
              <a:rPr lang="en-GB" sz="3200" dirty="0">
                <a:solidFill>
                  <a:srgbClr val="2B1C4D"/>
                </a:solidFill>
                <a:latin typeface="Poppins SemiBold" panose="00000700000000000000" pitchFamily="2" charset="0"/>
                <a:cs typeface="Poppins SemiBold" panose="00000700000000000000" pitchFamily="2" charset="0"/>
              </a:rPr>
              <a:t>What we offer</a:t>
            </a:r>
          </a:p>
        </p:txBody>
      </p:sp>
      <p:sp>
        <p:nvSpPr>
          <p:cNvPr id="57" name="TextBox 56">
            <a:extLst>
              <a:ext uri="{FF2B5EF4-FFF2-40B4-BE49-F238E27FC236}">
                <a16:creationId xmlns:a16="http://schemas.microsoft.com/office/drawing/2014/main" id="{CF603C07-3508-1763-BC08-DA148119E4B8}"/>
              </a:ext>
            </a:extLst>
          </p:cNvPr>
          <p:cNvSpPr txBox="1"/>
          <p:nvPr/>
        </p:nvSpPr>
        <p:spPr>
          <a:xfrm>
            <a:off x="5669965" y="1370684"/>
            <a:ext cx="2169474" cy="584775"/>
          </a:xfrm>
          <a:prstGeom prst="rect">
            <a:avLst/>
          </a:prstGeom>
          <a:noFill/>
        </p:spPr>
        <p:txBody>
          <a:bodyPr wrap="square" rtlCol="0">
            <a:spAutoFit/>
          </a:bodyPr>
          <a:lstStyle/>
          <a:p>
            <a:pPr algn="ctr"/>
            <a:r>
              <a:rPr lang="en-GB" sz="1600" dirty="0">
                <a:solidFill>
                  <a:schemeClr val="bg1"/>
                </a:solidFill>
                <a:latin typeface="Poppins SemiBold" panose="00000700000000000000" pitchFamily="2" charset="0"/>
                <a:cs typeface="Poppins SemiBold" panose="00000700000000000000" pitchFamily="2" charset="0"/>
              </a:rPr>
              <a:t>Driving</a:t>
            </a:r>
          </a:p>
          <a:p>
            <a:pPr algn="ctr"/>
            <a:r>
              <a:rPr lang="en-GB" sz="1600" dirty="0">
                <a:solidFill>
                  <a:schemeClr val="bg1"/>
                </a:solidFill>
                <a:latin typeface="Poppins SemiBold" panose="00000700000000000000" pitchFamily="2" charset="0"/>
                <a:cs typeface="Poppins SemiBold" panose="00000700000000000000" pitchFamily="2" charset="0"/>
              </a:rPr>
              <a:t>Assessments</a:t>
            </a:r>
          </a:p>
        </p:txBody>
      </p:sp>
      <p:sp>
        <p:nvSpPr>
          <p:cNvPr id="58" name="TextBox 57">
            <a:extLst>
              <a:ext uri="{FF2B5EF4-FFF2-40B4-BE49-F238E27FC236}">
                <a16:creationId xmlns:a16="http://schemas.microsoft.com/office/drawing/2014/main" id="{9A450BC1-4D58-EF26-0AAD-2625EF9E6AFD}"/>
              </a:ext>
            </a:extLst>
          </p:cNvPr>
          <p:cNvSpPr txBox="1"/>
          <p:nvPr/>
        </p:nvSpPr>
        <p:spPr>
          <a:xfrm>
            <a:off x="4923789" y="5601441"/>
            <a:ext cx="2273832" cy="338554"/>
          </a:xfrm>
          <a:prstGeom prst="rect">
            <a:avLst/>
          </a:prstGeom>
          <a:noFill/>
        </p:spPr>
        <p:txBody>
          <a:bodyPr wrap="square" rtlCol="0">
            <a:spAutoFit/>
          </a:bodyPr>
          <a:lstStyle/>
          <a:p>
            <a:pPr algn="ctr"/>
            <a:r>
              <a:rPr lang="en-GB" sz="1600" dirty="0">
                <a:solidFill>
                  <a:schemeClr val="bg1"/>
                </a:solidFill>
                <a:latin typeface="Poppins SemiBold" panose="00000700000000000000" pitchFamily="2" charset="0"/>
                <a:cs typeface="Poppins SemiBold" panose="00000700000000000000" pitchFamily="2" charset="0"/>
              </a:rPr>
              <a:t>Paediatric</a:t>
            </a:r>
          </a:p>
        </p:txBody>
      </p:sp>
      <p:sp>
        <p:nvSpPr>
          <p:cNvPr id="59" name="TextBox 58">
            <a:extLst>
              <a:ext uri="{FF2B5EF4-FFF2-40B4-BE49-F238E27FC236}">
                <a16:creationId xmlns:a16="http://schemas.microsoft.com/office/drawing/2014/main" id="{74B61E2E-670D-F906-8FA1-893330E97E76}"/>
              </a:ext>
            </a:extLst>
          </p:cNvPr>
          <p:cNvSpPr txBox="1"/>
          <p:nvPr/>
        </p:nvSpPr>
        <p:spPr>
          <a:xfrm>
            <a:off x="8004388" y="2051377"/>
            <a:ext cx="1858471" cy="830997"/>
          </a:xfrm>
          <a:prstGeom prst="rect">
            <a:avLst/>
          </a:prstGeom>
          <a:noFill/>
        </p:spPr>
        <p:txBody>
          <a:bodyPr wrap="square" rtlCol="0">
            <a:spAutoFit/>
          </a:bodyPr>
          <a:lstStyle/>
          <a:p>
            <a:pPr algn="ctr"/>
            <a:r>
              <a:rPr lang="en-GB" sz="1600" dirty="0">
                <a:solidFill>
                  <a:schemeClr val="bg1"/>
                </a:solidFill>
                <a:latin typeface="Poppins SemiBold" panose="00000700000000000000" pitchFamily="2" charset="0"/>
                <a:cs typeface="Poppins SemiBold" panose="00000700000000000000" pitchFamily="2" charset="0"/>
              </a:rPr>
              <a:t>Access Assessments</a:t>
            </a:r>
          </a:p>
          <a:p>
            <a:pPr algn="ctr"/>
            <a:endParaRPr lang="en-GB" sz="1600" dirty="0">
              <a:solidFill>
                <a:schemeClr val="bg1"/>
              </a:solidFill>
              <a:latin typeface="Poppins SemiBold" panose="00000700000000000000" pitchFamily="2" charset="0"/>
              <a:cs typeface="Poppins SemiBold" panose="00000700000000000000" pitchFamily="2" charset="0"/>
            </a:endParaRPr>
          </a:p>
        </p:txBody>
      </p:sp>
      <p:sp>
        <p:nvSpPr>
          <p:cNvPr id="60" name="TextBox 59">
            <a:extLst>
              <a:ext uri="{FF2B5EF4-FFF2-40B4-BE49-F238E27FC236}">
                <a16:creationId xmlns:a16="http://schemas.microsoft.com/office/drawing/2014/main" id="{15021FEE-2B26-BFA9-69A8-43A958D9C783}"/>
              </a:ext>
            </a:extLst>
          </p:cNvPr>
          <p:cNvSpPr txBox="1"/>
          <p:nvPr/>
        </p:nvSpPr>
        <p:spPr>
          <a:xfrm>
            <a:off x="3315428" y="2054114"/>
            <a:ext cx="2169474" cy="584775"/>
          </a:xfrm>
          <a:prstGeom prst="rect">
            <a:avLst/>
          </a:prstGeom>
          <a:noFill/>
        </p:spPr>
        <p:txBody>
          <a:bodyPr wrap="square" rtlCol="0">
            <a:spAutoFit/>
          </a:bodyPr>
          <a:lstStyle/>
          <a:p>
            <a:pPr algn="ctr"/>
            <a:r>
              <a:rPr lang="en-GB" sz="1600" dirty="0">
                <a:solidFill>
                  <a:schemeClr val="bg1"/>
                </a:solidFill>
                <a:latin typeface="Poppins SemiBold" panose="00000700000000000000" pitchFamily="2" charset="0"/>
                <a:cs typeface="Poppins SemiBold" panose="00000700000000000000" pitchFamily="2" charset="0"/>
              </a:rPr>
              <a:t>Driving </a:t>
            </a:r>
          </a:p>
          <a:p>
            <a:pPr algn="ctr"/>
            <a:r>
              <a:rPr lang="en-GB" sz="1600" dirty="0">
                <a:solidFill>
                  <a:schemeClr val="bg1"/>
                </a:solidFill>
                <a:latin typeface="Poppins SemiBold" panose="00000700000000000000" pitchFamily="2" charset="0"/>
                <a:cs typeface="Poppins SemiBold" panose="00000700000000000000" pitchFamily="2" charset="0"/>
              </a:rPr>
              <a:t>School</a:t>
            </a:r>
          </a:p>
        </p:txBody>
      </p:sp>
      <p:sp>
        <p:nvSpPr>
          <p:cNvPr id="61" name="TextBox 60">
            <a:extLst>
              <a:ext uri="{FF2B5EF4-FFF2-40B4-BE49-F238E27FC236}">
                <a16:creationId xmlns:a16="http://schemas.microsoft.com/office/drawing/2014/main" id="{1842DD3C-F82D-400C-3E91-9B540241DAB7}"/>
              </a:ext>
            </a:extLst>
          </p:cNvPr>
          <p:cNvSpPr txBox="1"/>
          <p:nvPr/>
        </p:nvSpPr>
        <p:spPr>
          <a:xfrm>
            <a:off x="7868001" y="4991167"/>
            <a:ext cx="2169474" cy="584775"/>
          </a:xfrm>
          <a:prstGeom prst="rect">
            <a:avLst/>
          </a:prstGeom>
          <a:noFill/>
        </p:spPr>
        <p:txBody>
          <a:bodyPr wrap="square" rtlCol="0">
            <a:spAutoFit/>
          </a:bodyPr>
          <a:lstStyle/>
          <a:p>
            <a:pPr algn="ctr"/>
            <a:r>
              <a:rPr lang="en-GB" sz="1600" dirty="0">
                <a:solidFill>
                  <a:schemeClr val="bg1"/>
                </a:solidFill>
                <a:latin typeface="Poppins SemiBold" panose="00000700000000000000" pitchFamily="2" charset="0"/>
                <a:cs typeface="Poppins SemiBold" panose="00000700000000000000" pitchFamily="2" charset="0"/>
              </a:rPr>
              <a:t>Driving </a:t>
            </a:r>
          </a:p>
          <a:p>
            <a:pPr algn="ctr"/>
            <a:r>
              <a:rPr lang="en-GB" sz="1600" dirty="0">
                <a:solidFill>
                  <a:schemeClr val="bg1"/>
                </a:solidFill>
                <a:latin typeface="Poppins SemiBold" panose="00000700000000000000" pitchFamily="2" charset="0"/>
                <a:cs typeface="Poppins SemiBold" panose="00000700000000000000" pitchFamily="2" charset="0"/>
              </a:rPr>
              <a:t>Appraisals</a:t>
            </a:r>
          </a:p>
        </p:txBody>
      </p:sp>
      <p:sp>
        <p:nvSpPr>
          <p:cNvPr id="62" name="TextBox 61">
            <a:extLst>
              <a:ext uri="{FF2B5EF4-FFF2-40B4-BE49-F238E27FC236}">
                <a16:creationId xmlns:a16="http://schemas.microsoft.com/office/drawing/2014/main" id="{A3485FC3-C9D4-A3AD-D60A-52C6E3B86547}"/>
              </a:ext>
            </a:extLst>
          </p:cNvPr>
          <p:cNvSpPr txBox="1"/>
          <p:nvPr/>
        </p:nvSpPr>
        <p:spPr>
          <a:xfrm>
            <a:off x="2507451" y="4127266"/>
            <a:ext cx="2169474" cy="584775"/>
          </a:xfrm>
          <a:prstGeom prst="rect">
            <a:avLst/>
          </a:prstGeom>
          <a:noFill/>
        </p:spPr>
        <p:txBody>
          <a:bodyPr wrap="square" rtlCol="0">
            <a:spAutoFit/>
          </a:bodyPr>
          <a:lstStyle/>
          <a:p>
            <a:pPr algn="ctr"/>
            <a:r>
              <a:rPr lang="en-GB" sz="1600" dirty="0">
                <a:solidFill>
                  <a:schemeClr val="bg1"/>
                </a:solidFill>
                <a:latin typeface="Poppins SemiBold" panose="00000700000000000000" pitchFamily="2" charset="0"/>
                <a:cs typeface="Poppins SemiBold" panose="00000700000000000000" pitchFamily="2" charset="0"/>
              </a:rPr>
              <a:t>Mobility </a:t>
            </a:r>
          </a:p>
          <a:p>
            <a:pPr algn="ctr"/>
            <a:r>
              <a:rPr lang="en-GB" sz="1600" dirty="0">
                <a:solidFill>
                  <a:schemeClr val="bg1"/>
                </a:solidFill>
                <a:latin typeface="Poppins SemiBold" panose="00000700000000000000" pitchFamily="2" charset="0"/>
                <a:cs typeface="Poppins SemiBold" panose="00000700000000000000" pitchFamily="2" charset="0"/>
              </a:rPr>
              <a:t>Scooters</a:t>
            </a:r>
          </a:p>
        </p:txBody>
      </p:sp>
      <p:sp>
        <p:nvSpPr>
          <p:cNvPr id="64" name="TextBox 63">
            <a:extLst>
              <a:ext uri="{FF2B5EF4-FFF2-40B4-BE49-F238E27FC236}">
                <a16:creationId xmlns:a16="http://schemas.microsoft.com/office/drawing/2014/main" id="{1063EC2D-90CC-5F96-B14B-769F3B7ABD92}"/>
              </a:ext>
            </a:extLst>
          </p:cNvPr>
          <p:cNvSpPr txBox="1"/>
          <p:nvPr/>
        </p:nvSpPr>
        <p:spPr>
          <a:xfrm>
            <a:off x="9549524" y="3503951"/>
            <a:ext cx="2042995" cy="584775"/>
          </a:xfrm>
          <a:prstGeom prst="rect">
            <a:avLst/>
          </a:prstGeom>
          <a:noFill/>
        </p:spPr>
        <p:txBody>
          <a:bodyPr wrap="square" rtlCol="0">
            <a:spAutoFit/>
          </a:bodyPr>
          <a:lstStyle/>
          <a:p>
            <a:pPr algn="ctr"/>
            <a:r>
              <a:rPr lang="en-GB" sz="1600" dirty="0">
                <a:solidFill>
                  <a:schemeClr val="bg1"/>
                </a:solidFill>
                <a:latin typeface="Poppins SemiBold" panose="00000700000000000000" pitchFamily="2" charset="0"/>
                <a:cs typeface="Poppins SemiBold" panose="00000700000000000000" pitchFamily="2" charset="0"/>
              </a:rPr>
              <a:t>Equipment Loading</a:t>
            </a:r>
          </a:p>
        </p:txBody>
      </p:sp>
    </p:spTree>
    <p:extLst>
      <p:ext uri="{BB962C8B-B14F-4D97-AF65-F5344CB8AC3E}">
        <p14:creationId xmlns:p14="http://schemas.microsoft.com/office/powerpoint/2010/main" val="1626384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FCC54-2F84-A66E-0812-4837B0E68ACF}"/>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2F286F69-974C-8EA4-9A09-EF345AD45CD4}"/>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3D9E1C23-8201-C4F0-CBAA-01D008636F90}"/>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81B22FCA-FC12-A23F-5B36-C467076FB54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62AFBD1B-031B-2D50-0FE0-C6B31108115C}"/>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F82ED8BB-1C8F-A865-2FAB-B964BE3DE8CC}"/>
              </a:ext>
            </a:extLst>
          </p:cNvPr>
          <p:cNvSpPr txBox="1"/>
          <p:nvPr/>
        </p:nvSpPr>
        <p:spPr>
          <a:xfrm>
            <a:off x="2378700" y="283152"/>
            <a:ext cx="9334185" cy="1015663"/>
          </a:xfrm>
          <a:prstGeom prst="rect">
            <a:avLst/>
          </a:prstGeom>
          <a:noFill/>
        </p:spPr>
        <p:txBody>
          <a:bodyPr wrap="square" rtlCol="0">
            <a:spAutoFit/>
          </a:bodyPr>
          <a:lstStyle/>
          <a:p>
            <a:r>
              <a:rPr lang="en-GB" sz="6000" dirty="0">
                <a:solidFill>
                  <a:srgbClr val="2B1C4D"/>
                </a:solidFill>
                <a:latin typeface="Poppins SemiBold" panose="00000700000000000000" pitchFamily="2" charset="0"/>
                <a:cs typeface="Poppins SemiBold" panose="00000700000000000000" pitchFamily="2" charset="0"/>
              </a:rPr>
              <a:t>Waiting times</a:t>
            </a:r>
          </a:p>
        </p:txBody>
      </p:sp>
      <p:pic>
        <p:nvPicPr>
          <p:cNvPr id="9" name="Picture 8" descr="A picture containing graphical user interface&#10;&#10;Description automatically generated">
            <a:extLst>
              <a:ext uri="{FF2B5EF4-FFF2-40B4-BE49-F238E27FC236}">
                <a16:creationId xmlns:a16="http://schemas.microsoft.com/office/drawing/2014/main" id="{1B37EE58-6699-A5CF-D2FF-3B257510CC7B}"/>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sp>
        <p:nvSpPr>
          <p:cNvPr id="7" name="Rectangle 1">
            <a:extLst>
              <a:ext uri="{FF2B5EF4-FFF2-40B4-BE49-F238E27FC236}">
                <a16:creationId xmlns:a16="http://schemas.microsoft.com/office/drawing/2014/main" id="{87E9C0BA-7952-F7EB-DF8E-0C74F07D32BE}"/>
              </a:ext>
            </a:extLst>
          </p:cNvPr>
          <p:cNvSpPr>
            <a:spLocks noChangeArrowheads="1"/>
          </p:cNvSpPr>
          <p:nvPr/>
        </p:nvSpPr>
        <p:spPr bwMode="auto">
          <a:xfrm>
            <a:off x="3995738" y="27971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 name="Table 7">
            <a:extLst>
              <a:ext uri="{FF2B5EF4-FFF2-40B4-BE49-F238E27FC236}">
                <a16:creationId xmlns:a16="http://schemas.microsoft.com/office/drawing/2014/main" id="{B20F768F-81FF-6274-3350-99B7350C73B4}"/>
              </a:ext>
            </a:extLst>
          </p:cNvPr>
          <p:cNvGraphicFramePr>
            <a:graphicFrameLocks noGrp="1"/>
          </p:cNvGraphicFramePr>
          <p:nvPr>
            <p:extLst>
              <p:ext uri="{D42A27DB-BD31-4B8C-83A1-F6EECF244321}">
                <p14:modId xmlns:p14="http://schemas.microsoft.com/office/powerpoint/2010/main" val="4116176602"/>
              </p:ext>
            </p:extLst>
          </p:nvPr>
        </p:nvGraphicFramePr>
        <p:xfrm>
          <a:off x="3087842" y="1622086"/>
          <a:ext cx="7972642" cy="4952760"/>
        </p:xfrm>
        <a:graphic>
          <a:graphicData uri="http://schemas.openxmlformats.org/drawingml/2006/table">
            <a:tbl>
              <a:tblPr firstRow="1" firstCol="1" bandRow="1">
                <a:tableStyleId>{5C22544A-7EE6-4342-B048-85BDC9FD1C3A}</a:tableStyleId>
              </a:tblPr>
              <a:tblGrid>
                <a:gridCol w="2723423">
                  <a:extLst>
                    <a:ext uri="{9D8B030D-6E8A-4147-A177-3AD203B41FA5}">
                      <a16:colId xmlns:a16="http://schemas.microsoft.com/office/drawing/2014/main" val="3404617698"/>
                    </a:ext>
                  </a:extLst>
                </a:gridCol>
                <a:gridCol w="2687272">
                  <a:extLst>
                    <a:ext uri="{9D8B030D-6E8A-4147-A177-3AD203B41FA5}">
                      <a16:colId xmlns:a16="http://schemas.microsoft.com/office/drawing/2014/main" val="1340832937"/>
                    </a:ext>
                  </a:extLst>
                </a:gridCol>
                <a:gridCol w="2561947">
                  <a:extLst>
                    <a:ext uri="{9D8B030D-6E8A-4147-A177-3AD203B41FA5}">
                      <a16:colId xmlns:a16="http://schemas.microsoft.com/office/drawing/2014/main" val="803853423"/>
                    </a:ext>
                  </a:extLst>
                </a:gridCol>
              </a:tblGrid>
              <a:tr h="1003092">
                <a:tc>
                  <a:txBody>
                    <a:bodyPr/>
                    <a:lstStyle/>
                    <a:p>
                      <a:pPr algn="l">
                        <a:buNone/>
                      </a:pPr>
                      <a:r>
                        <a:rPr lang="en-GB" sz="1600">
                          <a:effectLst/>
                        </a:rPr>
                        <a:t>Centre</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600">
                          <a:effectLst/>
                        </a:rPr>
                        <a:t>Waiting Time</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600">
                          <a:effectLst/>
                        </a:rPr>
                        <a:t>Waiting Time with Vetting</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2190968173"/>
                  </a:ext>
                </a:extLst>
              </a:tr>
              <a:tr h="438852">
                <a:tc>
                  <a:txBody>
                    <a:bodyPr/>
                    <a:lstStyle/>
                    <a:p>
                      <a:pPr algn="l">
                        <a:buNone/>
                      </a:pPr>
                      <a:r>
                        <a:rPr lang="en-GB" sz="1400">
                          <a:effectLst/>
                        </a:rPr>
                        <a:t>Cannock</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2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dirty="0">
                          <a:effectLst/>
                        </a:rPr>
                        <a:t>3 weeks</a:t>
                      </a:r>
                      <a:endParaRPr lang="en-GB" sz="12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1508097516"/>
                  </a:ext>
                </a:extLst>
              </a:tr>
              <a:tr h="438852">
                <a:tc>
                  <a:txBody>
                    <a:bodyPr/>
                    <a:lstStyle/>
                    <a:p>
                      <a:pPr algn="l">
                        <a:buNone/>
                      </a:pPr>
                      <a:r>
                        <a:rPr lang="en-GB" sz="1400">
                          <a:effectLst/>
                        </a:rPr>
                        <a:t>Hull</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6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13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3244758235"/>
                  </a:ext>
                </a:extLst>
              </a:tr>
              <a:tr h="438852">
                <a:tc>
                  <a:txBody>
                    <a:bodyPr/>
                    <a:lstStyle/>
                    <a:p>
                      <a:pPr algn="l">
                        <a:buNone/>
                      </a:pPr>
                      <a:r>
                        <a:rPr lang="en-GB" sz="1400">
                          <a:effectLst/>
                        </a:rPr>
                        <a:t>Leicester</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4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8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4250398222"/>
                  </a:ext>
                </a:extLst>
              </a:tr>
              <a:tr h="438852">
                <a:tc>
                  <a:txBody>
                    <a:bodyPr/>
                    <a:lstStyle/>
                    <a:p>
                      <a:pPr algn="l">
                        <a:buNone/>
                      </a:pPr>
                      <a:r>
                        <a:rPr lang="en-GB" sz="1400">
                          <a:effectLst/>
                        </a:rPr>
                        <a:t>Manchester</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1 week</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2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2759822927"/>
                  </a:ext>
                </a:extLst>
              </a:tr>
              <a:tr h="438852">
                <a:tc>
                  <a:txBody>
                    <a:bodyPr/>
                    <a:lstStyle/>
                    <a:p>
                      <a:pPr algn="l">
                        <a:buNone/>
                      </a:pPr>
                      <a:r>
                        <a:rPr lang="en-GB" sz="1400">
                          <a:effectLst/>
                        </a:rPr>
                        <a:t>Northampton</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3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10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2833457951"/>
                  </a:ext>
                </a:extLst>
              </a:tr>
              <a:tr h="438852">
                <a:tc>
                  <a:txBody>
                    <a:bodyPr/>
                    <a:lstStyle/>
                    <a:p>
                      <a:pPr algn="l">
                        <a:buNone/>
                      </a:pPr>
                      <a:r>
                        <a:rPr lang="en-GB" sz="1400">
                          <a:effectLst/>
                        </a:rPr>
                        <a:t>Oxford</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6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11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1620464615"/>
                  </a:ext>
                </a:extLst>
              </a:tr>
              <a:tr h="438852">
                <a:tc>
                  <a:txBody>
                    <a:bodyPr/>
                    <a:lstStyle/>
                    <a:p>
                      <a:pPr algn="l">
                        <a:buNone/>
                      </a:pPr>
                      <a:r>
                        <a:rPr lang="en-GB" sz="1400">
                          <a:effectLst/>
                        </a:rPr>
                        <a:t>Solihull</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2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dirty="0">
                          <a:effectLst/>
                        </a:rPr>
                        <a:t>3 weeks</a:t>
                      </a:r>
                      <a:endParaRPr lang="en-GB" sz="12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2940008914"/>
                  </a:ext>
                </a:extLst>
              </a:tr>
              <a:tr h="438852">
                <a:tc>
                  <a:txBody>
                    <a:bodyPr/>
                    <a:lstStyle/>
                    <a:p>
                      <a:pPr algn="l">
                        <a:buNone/>
                      </a:pPr>
                      <a:r>
                        <a:rPr lang="en-GB" sz="1400">
                          <a:effectLst/>
                        </a:rPr>
                        <a:t>Wolverhampton</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2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6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2966798860"/>
                  </a:ext>
                </a:extLst>
              </a:tr>
              <a:tr h="438852">
                <a:tc>
                  <a:txBody>
                    <a:bodyPr/>
                    <a:lstStyle/>
                    <a:p>
                      <a:pPr algn="l">
                        <a:buNone/>
                      </a:pPr>
                      <a:r>
                        <a:rPr lang="en-GB" sz="1400">
                          <a:effectLst/>
                        </a:rPr>
                        <a:t>Worcester</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a:effectLst/>
                        </a:rPr>
                        <a:t>2 weeks</a:t>
                      </a:r>
                      <a:endParaRPr lang="en-GB" sz="1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tc>
                <a:tc>
                  <a:txBody>
                    <a:bodyPr/>
                    <a:lstStyle/>
                    <a:p>
                      <a:pPr algn="l">
                        <a:buNone/>
                      </a:pPr>
                      <a:r>
                        <a:rPr lang="en-GB" sz="1400" dirty="0">
                          <a:effectLst/>
                        </a:rPr>
                        <a:t>4 weeks</a:t>
                      </a:r>
                      <a:endParaRPr lang="en-GB" sz="1200" dirty="0">
                        <a:effectLst/>
                        <a:latin typeface="Aptos" panose="020B0004020202020204" pitchFamily="34" charset="0"/>
                        <a:ea typeface="Aptos" panose="020B0004020202020204" pitchFamily="34" charset="0"/>
                        <a:cs typeface="Aptos" panose="020B0004020202020204" pitchFamily="34" charset="0"/>
                      </a:endParaRPr>
                    </a:p>
                  </a:txBody>
                  <a:tcPr marL="0" marR="0" marT="0" marB="0"/>
                </a:tc>
                <a:extLst>
                  <a:ext uri="{0D108BD9-81ED-4DB2-BD59-A6C34878D82A}">
                    <a16:rowId xmlns:a16="http://schemas.microsoft.com/office/drawing/2014/main" val="2052602549"/>
                  </a:ext>
                </a:extLst>
              </a:tr>
            </a:tbl>
          </a:graphicData>
        </a:graphic>
      </p:graphicFrame>
      <p:sp>
        <p:nvSpPr>
          <p:cNvPr id="11" name="Rectangle 1">
            <a:extLst>
              <a:ext uri="{FF2B5EF4-FFF2-40B4-BE49-F238E27FC236}">
                <a16:creationId xmlns:a16="http://schemas.microsoft.com/office/drawing/2014/main" id="{17D67EA7-5AE6-B6F8-4165-D024BB9DD62C}"/>
              </a:ext>
            </a:extLst>
          </p:cNvPr>
          <p:cNvSpPr>
            <a:spLocks noChangeArrowheads="1"/>
          </p:cNvSpPr>
          <p:nvPr/>
        </p:nvSpPr>
        <p:spPr bwMode="auto">
          <a:xfrm>
            <a:off x="3088161" y="1621926"/>
            <a:ext cx="23137050" cy="940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616956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7B958-80DC-FE04-8B0C-2DC374A148F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4FC138F-A283-52E2-2E0C-D83B520CED04}"/>
              </a:ext>
            </a:extLst>
          </p:cNvPr>
          <p:cNvSpPr/>
          <p:nvPr/>
        </p:nvSpPr>
        <p:spPr>
          <a:xfrm>
            <a:off x="0" y="0"/>
            <a:ext cx="12192000"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3553B040-6C20-3183-5971-7575C5BE64DA}"/>
              </a:ext>
            </a:extLst>
          </p:cNvPr>
          <p:cNvSpPr txBox="1"/>
          <p:nvPr/>
        </p:nvSpPr>
        <p:spPr>
          <a:xfrm>
            <a:off x="870765" y="2068959"/>
            <a:ext cx="9661586" cy="503907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dirty="0">
                <a:solidFill>
                  <a:schemeClr val="bg1"/>
                </a:solidFill>
                <a:latin typeface="Poppins" panose="00000500000000000000" pitchFamily="2" charset="0"/>
                <a:cs typeface="Poppins" panose="00000500000000000000" pitchFamily="2" charset="0"/>
              </a:rPr>
              <a:t>Secretary of state for transport acting through DVLA, has responsibility to ensure all licence holders are fit to drive.</a:t>
            </a:r>
          </a:p>
          <a:p>
            <a:pPr>
              <a:lnSpc>
                <a:spcPct val="150000"/>
              </a:lnSpc>
            </a:pPr>
            <a:endParaRPr lang="en-US" dirty="0">
              <a:solidFill>
                <a:schemeClr val="bg1"/>
              </a:solidFill>
              <a:latin typeface="Poppins" panose="00000500000000000000" pitchFamily="2" charset="0"/>
              <a:cs typeface="Poppins" panose="00000500000000000000" pitchFamily="2" charset="0"/>
            </a:endParaRPr>
          </a:p>
          <a:p>
            <a:pPr marL="342900" indent="-342900">
              <a:lnSpc>
                <a:spcPct val="150000"/>
              </a:lnSpc>
              <a:buFont typeface="Arial" panose="020B0604020202020204" pitchFamily="34" charset="0"/>
              <a:buChar char="•"/>
            </a:pPr>
            <a:r>
              <a:rPr lang="en-US" dirty="0">
                <a:solidFill>
                  <a:schemeClr val="bg1"/>
                </a:solidFill>
                <a:latin typeface="Poppins" panose="00000500000000000000" pitchFamily="2" charset="0"/>
                <a:ea typeface="+mn-lt"/>
                <a:cs typeface="Poppins" panose="00000500000000000000" pitchFamily="2" charset="0"/>
              </a:rPr>
              <a:t>Unrestricted car </a:t>
            </a:r>
            <a:r>
              <a:rPr lang="en-US" dirty="0" err="1">
                <a:solidFill>
                  <a:schemeClr val="bg1"/>
                </a:solidFill>
                <a:latin typeface="Poppins" panose="00000500000000000000" pitchFamily="2" charset="0"/>
                <a:ea typeface="+mn-lt"/>
                <a:cs typeface="Poppins" panose="00000500000000000000" pitchFamily="2" charset="0"/>
              </a:rPr>
              <a:t>licence</a:t>
            </a:r>
            <a:r>
              <a:rPr lang="en-US" dirty="0">
                <a:solidFill>
                  <a:schemeClr val="bg1"/>
                </a:solidFill>
                <a:latin typeface="Poppins" panose="00000500000000000000" pitchFamily="2" charset="0"/>
                <a:ea typeface="+mn-lt"/>
                <a:cs typeface="Poppins" panose="00000500000000000000" pitchFamily="2" charset="0"/>
              </a:rPr>
              <a:t> is valid from 16-70 years of age. After 70 renewal every 3 years or frequent renewal on medical grounds. </a:t>
            </a:r>
          </a:p>
          <a:p>
            <a:pPr>
              <a:lnSpc>
                <a:spcPct val="150000"/>
              </a:lnSpc>
            </a:pPr>
            <a:endParaRPr lang="en-US" dirty="0">
              <a:solidFill>
                <a:schemeClr val="bg1"/>
              </a:solidFill>
              <a:latin typeface="Poppins" panose="00000500000000000000" pitchFamily="2" charset="0"/>
              <a:ea typeface="+mn-lt"/>
              <a:cs typeface="Poppins" panose="00000500000000000000" pitchFamily="2" charset="0"/>
            </a:endParaRPr>
          </a:p>
          <a:p>
            <a:pPr marL="342900" indent="-342900">
              <a:lnSpc>
                <a:spcPct val="150000"/>
              </a:lnSpc>
              <a:buFont typeface="Arial" panose="020B0604020202020204" pitchFamily="34" charset="0"/>
              <a:buChar char="•"/>
            </a:pPr>
            <a:r>
              <a:rPr lang="en-GB" dirty="0">
                <a:solidFill>
                  <a:schemeClr val="bg1"/>
                </a:solidFill>
                <a:latin typeface="Poppins" panose="00000500000000000000" pitchFamily="2" charset="0"/>
                <a:ea typeface="+mn-lt"/>
                <a:cs typeface="Poppins" panose="00000500000000000000" pitchFamily="2" charset="0"/>
              </a:rPr>
              <a:t>Applicants and licence holders have a legal duty to: </a:t>
            </a:r>
          </a:p>
          <a:p>
            <a:pPr marL="800100" lvl="1" indent="-342900">
              <a:lnSpc>
                <a:spcPct val="150000"/>
              </a:lnSpc>
              <a:buFont typeface="Arial" panose="020B0604020202020204" pitchFamily="34" charset="0"/>
              <a:buChar char="•"/>
            </a:pPr>
            <a:r>
              <a:rPr lang="en-GB" dirty="0">
                <a:solidFill>
                  <a:schemeClr val="bg1"/>
                </a:solidFill>
                <a:latin typeface="Poppins" panose="00000500000000000000" pitchFamily="2" charset="0"/>
                <a:ea typeface="+mn-lt"/>
                <a:cs typeface="Poppins" panose="00000500000000000000" pitchFamily="2" charset="0"/>
              </a:rPr>
              <a:t>Notify of medical conditions, disabilities and/or illness. </a:t>
            </a:r>
          </a:p>
          <a:p>
            <a:pPr marL="800100" lvl="1" indent="-342900">
              <a:lnSpc>
                <a:spcPct val="150000"/>
              </a:lnSpc>
              <a:buFont typeface="Arial" panose="020B0604020202020204" pitchFamily="34" charset="0"/>
              <a:buChar char="•"/>
            </a:pPr>
            <a:r>
              <a:rPr lang="en-GB" dirty="0">
                <a:solidFill>
                  <a:schemeClr val="bg1"/>
                </a:solidFill>
                <a:latin typeface="Poppins" panose="00000500000000000000" pitchFamily="2" charset="0"/>
                <a:ea typeface="+mn-lt"/>
                <a:cs typeface="Poppins" panose="00000500000000000000" pitchFamily="2" charset="0"/>
              </a:rPr>
              <a:t>Comply with medical enquiries and restrictions of licence including renewal. </a:t>
            </a:r>
          </a:p>
          <a:p>
            <a:pPr marL="342900" indent="-342900">
              <a:lnSpc>
                <a:spcPct val="150000"/>
              </a:lnSpc>
              <a:buFont typeface="Arial" panose="020B0604020202020204" pitchFamily="34" charset="0"/>
              <a:buChar char="•"/>
            </a:pPr>
            <a:endParaRPr lang="en-GB" dirty="0">
              <a:solidFill>
                <a:schemeClr val="bg1"/>
              </a:solidFill>
              <a:latin typeface="Poppins" panose="00000500000000000000" pitchFamily="2" charset="0"/>
              <a:ea typeface="+mn-lt"/>
              <a:cs typeface="Poppins" panose="00000500000000000000" pitchFamily="2" charset="0"/>
            </a:endParaRPr>
          </a:p>
          <a:p>
            <a:pPr marL="342900" indent="-342900">
              <a:lnSpc>
                <a:spcPct val="150000"/>
              </a:lnSpc>
              <a:buFont typeface="Arial" panose="020B0604020202020204" pitchFamily="34" charset="0"/>
              <a:buChar char="•"/>
            </a:pPr>
            <a:endParaRPr lang="en-US" dirty="0">
              <a:solidFill>
                <a:schemeClr val="bg1"/>
              </a:solidFill>
              <a:latin typeface="Poppins" panose="00000500000000000000" pitchFamily="2" charset="0"/>
              <a:ea typeface="+mn-lt"/>
              <a:cs typeface="Poppins" panose="00000500000000000000" pitchFamily="2" charset="0"/>
            </a:endParaRPr>
          </a:p>
          <a:p>
            <a:pPr lvl="1">
              <a:lnSpc>
                <a:spcPct val="150000"/>
              </a:lnSpc>
            </a:pPr>
            <a:endParaRPr lang="en-US" dirty="0">
              <a:solidFill>
                <a:schemeClr val="bg1"/>
              </a:solidFill>
              <a:latin typeface="Poppins" panose="00000500000000000000" pitchFamily="2" charset="0"/>
              <a:ea typeface="+mn-lt"/>
              <a:cs typeface="Poppins" panose="00000500000000000000" pitchFamily="2" charset="0"/>
            </a:endParaRPr>
          </a:p>
        </p:txBody>
      </p:sp>
      <p:sp>
        <p:nvSpPr>
          <p:cNvPr id="3" name="TextBox 2">
            <a:extLst>
              <a:ext uri="{FF2B5EF4-FFF2-40B4-BE49-F238E27FC236}">
                <a16:creationId xmlns:a16="http://schemas.microsoft.com/office/drawing/2014/main" id="{7C64E1BC-73E8-3A7A-178F-8CEFB442D774}"/>
              </a:ext>
            </a:extLst>
          </p:cNvPr>
          <p:cNvSpPr txBox="1"/>
          <p:nvPr/>
        </p:nvSpPr>
        <p:spPr>
          <a:xfrm>
            <a:off x="3110549" y="591712"/>
            <a:ext cx="8755810" cy="830997"/>
          </a:xfrm>
          <a:prstGeom prst="rect">
            <a:avLst/>
          </a:prstGeom>
          <a:noFill/>
        </p:spPr>
        <p:txBody>
          <a:bodyPr wrap="square" rtlCol="0">
            <a:spAutoFit/>
          </a:bodyPr>
          <a:lstStyle/>
          <a:p>
            <a:r>
              <a:rPr lang="en-GB" sz="4800" dirty="0">
                <a:solidFill>
                  <a:schemeClr val="bg1"/>
                </a:solidFill>
                <a:latin typeface="Poppins SemiBold" panose="00000700000000000000" pitchFamily="2" charset="0"/>
                <a:cs typeface="Poppins SemiBold" panose="00000700000000000000" pitchFamily="2" charset="0"/>
              </a:rPr>
              <a:t>Driving licence</a:t>
            </a:r>
          </a:p>
        </p:txBody>
      </p:sp>
      <p:pic>
        <p:nvPicPr>
          <p:cNvPr id="4" name="Picture 3" descr="A picture containing graphical user interface&#10;&#10;Description automatically generated">
            <a:extLst>
              <a:ext uri="{FF2B5EF4-FFF2-40B4-BE49-F238E27FC236}">
                <a16:creationId xmlns:a16="http://schemas.microsoft.com/office/drawing/2014/main" id="{BEFA02CB-68E9-267B-2599-FC74231EF80B}"/>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369513" y="293501"/>
            <a:ext cx="2415396" cy="1566602"/>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829984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 name="TextBox 5">
            <a:extLst>
              <a:ext uri="{FF2B5EF4-FFF2-40B4-BE49-F238E27FC236}">
                <a16:creationId xmlns:a16="http://schemas.microsoft.com/office/drawing/2014/main" id="{CF08CB66-8D38-4FC4-55A0-7AF06DBE0BA1}"/>
              </a:ext>
            </a:extLst>
          </p:cNvPr>
          <p:cNvSpPr txBox="1"/>
          <p:nvPr/>
        </p:nvSpPr>
        <p:spPr>
          <a:xfrm>
            <a:off x="2378700" y="283152"/>
            <a:ext cx="9023231" cy="830997"/>
          </a:xfrm>
          <a:prstGeom prst="rect">
            <a:avLst/>
          </a:prstGeom>
          <a:noFill/>
        </p:spPr>
        <p:txBody>
          <a:bodyPr wrap="square" rtlCol="0">
            <a:spAutoFit/>
          </a:bodyPr>
          <a:lstStyle/>
          <a:p>
            <a:r>
              <a:rPr lang="en-GB" sz="4800" dirty="0">
                <a:solidFill>
                  <a:srgbClr val="2B1C4D"/>
                </a:solidFill>
                <a:latin typeface="Poppins SemiBold" panose="00000700000000000000" pitchFamily="2" charset="0"/>
                <a:cs typeface="Poppins SemiBold" panose="00000700000000000000" pitchFamily="2" charset="0"/>
              </a:rPr>
              <a:t>DVLA notifiable conditions</a:t>
            </a:r>
          </a:p>
        </p:txBody>
      </p:sp>
      <p:pic>
        <p:nvPicPr>
          <p:cNvPr id="9" name="Picture 8" descr="A picture containing graphical user interface&#10;&#10;Description automatically generated">
            <a:extLst>
              <a:ext uri="{FF2B5EF4-FFF2-40B4-BE49-F238E27FC236}">
                <a16:creationId xmlns:a16="http://schemas.microsoft.com/office/drawing/2014/main" id="{161048A6-988B-C88B-001B-3C6A9FAC1609}"/>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883CFED5-E3C5-F3E8-B5CD-01B9C4287B14}"/>
              </a:ext>
            </a:extLst>
          </p:cNvPr>
          <p:cNvPicPr>
            <a:picLocks noChangeAspect="1"/>
          </p:cNvPicPr>
          <p:nvPr/>
        </p:nvPicPr>
        <p:blipFill>
          <a:blip r:embed="rId3"/>
          <a:stretch>
            <a:fillRect/>
          </a:stretch>
        </p:blipFill>
        <p:spPr>
          <a:xfrm>
            <a:off x="4349088" y="1238285"/>
            <a:ext cx="5082453" cy="5220999"/>
          </a:xfrm>
          <a:prstGeom prst="rect">
            <a:avLst/>
          </a:prstGeom>
        </p:spPr>
      </p:pic>
      <p:sp>
        <p:nvSpPr>
          <p:cNvPr id="12" name="Rectangle 11">
            <a:extLst>
              <a:ext uri="{FF2B5EF4-FFF2-40B4-BE49-F238E27FC236}">
                <a16:creationId xmlns:a16="http://schemas.microsoft.com/office/drawing/2014/main" id="{415FAC05-A014-927E-6F8A-3EF34CCFE487}"/>
              </a:ext>
            </a:extLst>
          </p:cNvPr>
          <p:cNvSpPr/>
          <p:nvPr/>
        </p:nvSpPr>
        <p:spPr>
          <a:xfrm>
            <a:off x="4349088" y="1114149"/>
            <a:ext cx="5082453" cy="534513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9140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CF08CB66-8D38-4FC4-55A0-7AF06DBE0BA1}"/>
              </a:ext>
            </a:extLst>
          </p:cNvPr>
          <p:cNvSpPr txBox="1"/>
          <p:nvPr/>
        </p:nvSpPr>
        <p:spPr>
          <a:xfrm>
            <a:off x="2564552" y="281575"/>
            <a:ext cx="902323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2B1C4D"/>
                </a:solidFill>
                <a:effectLst/>
                <a:uLnTx/>
                <a:uFillTx/>
                <a:latin typeface="Poppins SemiBold" panose="00000700000000000000" pitchFamily="2" charset="0"/>
                <a:ea typeface="+mn-ea"/>
                <a:cs typeface="Poppins SemiBold" panose="00000700000000000000" pitchFamily="2" charset="0"/>
              </a:rPr>
              <a:t>DVLA guidelines </a:t>
            </a:r>
          </a:p>
        </p:txBody>
      </p:sp>
      <p:pic>
        <p:nvPicPr>
          <p:cNvPr id="9" name="Picture 8" descr="A picture containing graphical user interface&#10;&#10;Description automatically generated">
            <a:extLst>
              <a:ext uri="{FF2B5EF4-FFF2-40B4-BE49-F238E27FC236}">
                <a16:creationId xmlns:a16="http://schemas.microsoft.com/office/drawing/2014/main" id="{161048A6-988B-C88B-001B-3C6A9FAC1609}"/>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C216ACDD-793C-DF61-7A9E-C6ED3B842D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1749" y="1182940"/>
            <a:ext cx="7372729" cy="5245370"/>
          </a:xfrm>
          <a:prstGeom prst="rect">
            <a:avLst/>
          </a:prstGeom>
        </p:spPr>
      </p:pic>
    </p:spTree>
    <p:extLst>
      <p:ext uri="{BB962C8B-B14F-4D97-AF65-F5344CB8AC3E}">
        <p14:creationId xmlns:p14="http://schemas.microsoft.com/office/powerpoint/2010/main" val="2185273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6D52E-6B6E-4C84-7230-EF2BD7A0D448}"/>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181B3E8-ABDD-8E9A-5F25-4C8BB71B6353}"/>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FEAB525-941E-80A7-1147-AD7D77B0320D}"/>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5">
              <a:extLst>
                <a:ext uri="{FF2B5EF4-FFF2-40B4-BE49-F238E27FC236}">
                  <a16:creationId xmlns:a16="http://schemas.microsoft.com/office/drawing/2014/main" id="{A8033920-5873-8BD5-FA33-9DB931F61766}"/>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5">
              <a:extLst>
                <a:ext uri="{FF2B5EF4-FFF2-40B4-BE49-F238E27FC236}">
                  <a16:creationId xmlns:a16="http://schemas.microsoft.com/office/drawing/2014/main" id="{2B0DAC84-0C10-076E-978E-639A99980243}"/>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FB3D9784-FBCB-A366-D5F0-8D87DF86EB83}"/>
              </a:ext>
            </a:extLst>
          </p:cNvPr>
          <p:cNvSpPr txBox="1"/>
          <p:nvPr/>
        </p:nvSpPr>
        <p:spPr>
          <a:xfrm>
            <a:off x="2564552" y="281575"/>
            <a:ext cx="902323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2B1C4D"/>
                </a:solidFill>
                <a:effectLst/>
                <a:uLnTx/>
                <a:uFillTx/>
                <a:latin typeface="Poppins SemiBold" panose="00000700000000000000" pitchFamily="2" charset="0"/>
                <a:ea typeface="+mn-ea"/>
                <a:cs typeface="Poppins SemiBold" panose="00000700000000000000" pitchFamily="2" charset="0"/>
              </a:rPr>
              <a:t>DVLA guidelines </a:t>
            </a:r>
          </a:p>
        </p:txBody>
      </p:sp>
      <p:pic>
        <p:nvPicPr>
          <p:cNvPr id="9" name="Picture 8" descr="A picture containing graphical user interface&#10;&#10;Description automatically generated">
            <a:extLst>
              <a:ext uri="{FF2B5EF4-FFF2-40B4-BE49-F238E27FC236}">
                <a16:creationId xmlns:a16="http://schemas.microsoft.com/office/drawing/2014/main" id="{80D723F5-0C6A-1338-21BB-D848B4FCAE23}"/>
              </a:ext>
            </a:extLst>
          </p:cNvPr>
          <p:cNvPicPr>
            <a:picLocks noChangeAspect="1"/>
          </p:cNvPicPr>
          <p:nvPr/>
        </p:nvPicPr>
        <p:blipFill rotWithShape="1">
          <a:blip r:embed="rId3">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3023D8BE-989E-9A06-C855-8AE89BBC3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1981" y="1238285"/>
            <a:ext cx="4922179" cy="5462507"/>
          </a:xfrm>
          <a:prstGeom prst="rect">
            <a:avLst/>
          </a:prstGeom>
        </p:spPr>
      </p:pic>
    </p:spTree>
    <p:extLst>
      <p:ext uri="{BB962C8B-B14F-4D97-AF65-F5344CB8AC3E}">
        <p14:creationId xmlns:p14="http://schemas.microsoft.com/office/powerpoint/2010/main" val="2487322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CF08CB66-8D38-4FC4-55A0-7AF06DBE0BA1}"/>
              </a:ext>
            </a:extLst>
          </p:cNvPr>
          <p:cNvSpPr txBox="1"/>
          <p:nvPr/>
        </p:nvSpPr>
        <p:spPr>
          <a:xfrm>
            <a:off x="2378700" y="283152"/>
            <a:ext cx="902323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2B1C4D"/>
                </a:solidFill>
                <a:effectLst/>
                <a:uLnTx/>
                <a:uFillTx/>
                <a:latin typeface="Poppins SemiBold" panose="00000700000000000000" pitchFamily="2" charset="0"/>
                <a:ea typeface="+mn-ea"/>
                <a:cs typeface="Poppins SemiBold" panose="00000700000000000000" pitchFamily="2" charset="0"/>
              </a:rPr>
              <a:t>Informing DVLA</a:t>
            </a:r>
          </a:p>
        </p:txBody>
      </p:sp>
      <p:pic>
        <p:nvPicPr>
          <p:cNvPr id="9" name="Picture 8" descr="A picture containing graphical user interface&#10;&#10;Description automatically generated">
            <a:extLst>
              <a:ext uri="{FF2B5EF4-FFF2-40B4-BE49-F238E27FC236}">
                <a16:creationId xmlns:a16="http://schemas.microsoft.com/office/drawing/2014/main" id="{161048A6-988B-C88B-001B-3C6A9FAC1609}"/>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sp>
        <p:nvSpPr>
          <p:cNvPr id="14" name="Content Placeholder 13">
            <a:extLst>
              <a:ext uri="{FF2B5EF4-FFF2-40B4-BE49-F238E27FC236}">
                <a16:creationId xmlns:a16="http://schemas.microsoft.com/office/drawing/2014/main" id="{DF7AC564-38E2-05A4-709B-EEFC99F8B9DC}"/>
              </a:ext>
            </a:extLst>
          </p:cNvPr>
          <p:cNvSpPr>
            <a:spLocks noGrp="1"/>
          </p:cNvSpPr>
          <p:nvPr>
            <p:ph idx="1"/>
          </p:nvPr>
        </p:nvSpPr>
        <p:spPr>
          <a:xfrm>
            <a:off x="2462644" y="1825625"/>
            <a:ext cx="8891155" cy="4351338"/>
          </a:xfrm>
        </p:spPr>
        <p:txBody>
          <a:bodyPr>
            <a:normAutofit lnSpcReduction="10000"/>
          </a:bodyPr>
          <a:lstStyle/>
          <a:p>
            <a:pPr marL="0" indent="0">
              <a:buNone/>
            </a:pPr>
            <a:r>
              <a:rPr lang="en-GB" sz="2400" dirty="0">
                <a:latin typeface="Poppins" panose="00000500000000000000" pitchFamily="2" charset="0"/>
                <a:cs typeface="Poppins" panose="00000500000000000000" pitchFamily="2" charset="0"/>
              </a:rPr>
              <a:t>It is the driver's responsibility to inform DVLA of a notifiable medical condition.</a:t>
            </a:r>
          </a:p>
          <a:p>
            <a:pPr marL="0" indent="0">
              <a:buNone/>
            </a:pPr>
            <a:endParaRPr lang="en-GB" sz="2400" dirty="0">
              <a:latin typeface="Poppins" panose="00000500000000000000" pitchFamily="2" charset="0"/>
              <a:cs typeface="Poppins" panose="00000500000000000000" pitchFamily="2" charset="0"/>
            </a:endParaRPr>
          </a:p>
          <a:p>
            <a:pPr marL="0" indent="0">
              <a:buNone/>
            </a:pPr>
            <a:r>
              <a:rPr lang="en-GB" sz="2400" dirty="0">
                <a:latin typeface="Poppins" panose="00000500000000000000" pitchFamily="2" charset="0"/>
                <a:cs typeface="Poppins" panose="00000500000000000000" pitchFamily="2" charset="0"/>
              </a:rPr>
              <a:t>Medical professionals should: </a:t>
            </a:r>
          </a:p>
          <a:p>
            <a:r>
              <a:rPr lang="en-GB" sz="2400" dirty="0">
                <a:latin typeface="Poppins" panose="00000500000000000000" pitchFamily="2" charset="0"/>
                <a:cs typeface="Poppins" panose="00000500000000000000" pitchFamily="2" charset="0"/>
              </a:rPr>
              <a:t>Advise of the impact on safe driving ability</a:t>
            </a:r>
          </a:p>
          <a:p>
            <a:pPr marL="0" indent="0">
              <a:buNone/>
            </a:pPr>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Advise the of the legal requirement </a:t>
            </a:r>
          </a:p>
          <a:p>
            <a:pPr marL="0" indent="0">
              <a:buNone/>
            </a:pPr>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Notify DVLA directly of an individual’s medical condition or fitness to drive, where they cannot or will not notify DVLA themselves. </a:t>
            </a:r>
            <a:endParaRPr lang="en-GB" sz="2400" u="sng"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401492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a:extLst>
              <a:ext uri="{FF2B5EF4-FFF2-40B4-BE49-F238E27FC236}">
                <a16:creationId xmlns:a16="http://schemas.microsoft.com/office/drawing/2014/main" id="{9B0949C2-243A-0470-C8D2-710ECDA467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6776" y="333375"/>
            <a:ext cx="5072063" cy="301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3" name="Picture 2">
            <a:extLst>
              <a:ext uri="{FF2B5EF4-FFF2-40B4-BE49-F238E27FC236}">
                <a16:creationId xmlns:a16="http://schemas.microsoft.com/office/drawing/2014/main" id="{1F9C0110-0FF2-B5F8-B65A-EED05292C06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09782" y="369888"/>
            <a:ext cx="2212975" cy="10429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6324" name="Group 5">
            <a:extLst>
              <a:ext uri="{FF2B5EF4-FFF2-40B4-BE49-F238E27FC236}">
                <a16:creationId xmlns:a16="http://schemas.microsoft.com/office/drawing/2014/main" id="{434CD554-7EB9-F5E1-B062-0BD9FCB479F4}"/>
              </a:ext>
            </a:extLst>
          </p:cNvPr>
          <p:cNvGrpSpPr>
            <a:grpSpLocks/>
          </p:cNvGrpSpPr>
          <p:nvPr/>
        </p:nvGrpSpPr>
        <p:grpSpPr bwMode="auto">
          <a:xfrm>
            <a:off x="2228851" y="1700213"/>
            <a:ext cx="2009775" cy="800100"/>
            <a:chOff x="189565" y="1272772"/>
            <a:chExt cx="2009619" cy="799159"/>
          </a:xfrm>
        </p:grpSpPr>
        <p:sp>
          <p:nvSpPr>
            <p:cNvPr id="7" name="Rounded Rectangle 6">
              <a:extLst>
                <a:ext uri="{FF2B5EF4-FFF2-40B4-BE49-F238E27FC236}">
                  <a16:creationId xmlns:a16="http://schemas.microsoft.com/office/drawing/2014/main" id="{226A5F4D-23C8-024D-34A0-AAB70C31A9EB}"/>
                </a:ext>
              </a:extLst>
            </p:cNvPr>
            <p:cNvSpPr/>
            <p:nvPr/>
          </p:nvSpPr>
          <p:spPr>
            <a:xfrm>
              <a:off x="189565" y="1272772"/>
              <a:ext cx="2009619" cy="79915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8" name="Rounded Rectangle 4">
              <a:extLst>
                <a:ext uri="{FF2B5EF4-FFF2-40B4-BE49-F238E27FC236}">
                  <a16:creationId xmlns:a16="http://schemas.microsoft.com/office/drawing/2014/main" id="{A55DF0AE-6F7C-D88E-C87B-B2462183C9AC}"/>
                </a:ext>
              </a:extLst>
            </p:cNvPr>
            <p:cNvSpPr/>
            <p:nvPr/>
          </p:nvSpPr>
          <p:spPr>
            <a:xfrm>
              <a:off x="213376" y="1296556"/>
              <a:ext cx="1961998" cy="751590"/>
            </a:xfrm>
            <a:prstGeom prst="rect">
              <a:avLst/>
            </a:prstGeom>
          </p:spPr>
          <p:style>
            <a:lnRef idx="0">
              <a:scrgbClr r="0" g="0" b="0"/>
            </a:lnRef>
            <a:fillRef idx="0">
              <a:scrgbClr r="0" g="0" b="0"/>
            </a:fillRef>
            <a:effectRef idx="0">
              <a:scrgbClr r="0" g="0" b="0"/>
            </a:effectRef>
            <a:fontRef idx="minor">
              <a:schemeClr val="lt1"/>
            </a:fontRef>
          </p:style>
          <p:txBody>
            <a:bodyPr lIns="45720" tIns="30480" rIns="45720" bIns="30480" spcCol="1270" anchor="ctr"/>
            <a:lstStyle/>
            <a:p>
              <a:pPr algn="ctr" defTabSz="1066800" fontAlgn="base">
                <a:lnSpc>
                  <a:spcPct val="90000"/>
                </a:lnSpc>
                <a:spcBef>
                  <a:spcPct val="0"/>
                </a:spcBef>
                <a:spcAft>
                  <a:spcPct val="35000"/>
                </a:spcAft>
                <a:defRPr/>
              </a:pPr>
              <a:r>
                <a:rPr lang="en-GB" sz="2400" dirty="0">
                  <a:solidFill>
                    <a:prstClr val="white"/>
                  </a:solidFill>
                  <a:latin typeface="Calibri"/>
                </a:rPr>
                <a:t>Medical Branch</a:t>
              </a:r>
            </a:p>
          </p:txBody>
        </p:sp>
      </p:grpSp>
      <p:grpSp>
        <p:nvGrpSpPr>
          <p:cNvPr id="56325" name="Group 8">
            <a:extLst>
              <a:ext uri="{FF2B5EF4-FFF2-40B4-BE49-F238E27FC236}">
                <a16:creationId xmlns:a16="http://schemas.microsoft.com/office/drawing/2014/main" id="{8AED2299-6EC1-245C-4875-07DA6B04FC28}"/>
              </a:ext>
            </a:extLst>
          </p:cNvPr>
          <p:cNvGrpSpPr>
            <a:grpSpLocks/>
          </p:cNvGrpSpPr>
          <p:nvPr/>
        </p:nvGrpSpPr>
        <p:grpSpPr bwMode="auto">
          <a:xfrm>
            <a:off x="2125663" y="2652713"/>
            <a:ext cx="2260600" cy="1865312"/>
            <a:chOff x="55267" y="2104425"/>
            <a:chExt cx="2260822" cy="1864705"/>
          </a:xfrm>
        </p:grpSpPr>
        <p:sp>
          <p:nvSpPr>
            <p:cNvPr id="10" name="Rounded Rectangle 9">
              <a:extLst>
                <a:ext uri="{FF2B5EF4-FFF2-40B4-BE49-F238E27FC236}">
                  <a16:creationId xmlns:a16="http://schemas.microsoft.com/office/drawing/2014/main" id="{D750854C-8146-9EA4-6D6F-4AFC057AFED8}"/>
                </a:ext>
              </a:extLst>
            </p:cNvPr>
            <p:cNvSpPr/>
            <p:nvPr/>
          </p:nvSpPr>
          <p:spPr>
            <a:xfrm>
              <a:off x="55267" y="2104425"/>
              <a:ext cx="2260822" cy="186470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1" name="Rounded Rectangle 4">
              <a:extLst>
                <a:ext uri="{FF2B5EF4-FFF2-40B4-BE49-F238E27FC236}">
                  <a16:creationId xmlns:a16="http://schemas.microsoft.com/office/drawing/2014/main" id="{7B2A792E-3E39-F081-8B12-C6E069ADFD9C}"/>
                </a:ext>
              </a:extLst>
            </p:cNvPr>
            <p:cNvSpPr/>
            <p:nvPr/>
          </p:nvSpPr>
          <p:spPr>
            <a:xfrm>
              <a:off x="72731" y="2147273"/>
              <a:ext cx="2175089" cy="137908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4290" tIns="34290" rIns="34290" bIns="34290" spcCol="1270"/>
            <a:lstStyle/>
            <a:p>
              <a:pPr marL="171450" lvl="1" indent="-171450" defTabSz="800100" fontAlgn="base">
                <a:lnSpc>
                  <a:spcPct val="90000"/>
                </a:lnSpc>
                <a:spcBef>
                  <a:spcPct val="0"/>
                </a:spcBef>
                <a:spcAft>
                  <a:spcPct val="15000"/>
                </a:spcAft>
                <a:buFontTx/>
                <a:buChar char="••"/>
                <a:defRPr/>
              </a:pPr>
              <a:r>
                <a:rPr lang="en-GB" dirty="0">
                  <a:solidFill>
                    <a:prstClr val="black">
                      <a:hueOff val="0"/>
                      <a:satOff val="0"/>
                      <a:lumOff val="0"/>
                      <a:alphaOff val="0"/>
                    </a:prstClr>
                  </a:solidFill>
                  <a:latin typeface="Calibri"/>
                </a:rPr>
                <a:t>Request information from GP and Consultant</a:t>
              </a:r>
            </a:p>
            <a:p>
              <a:pPr marL="171450" lvl="1" indent="-171450" defTabSz="800100" fontAlgn="base">
                <a:lnSpc>
                  <a:spcPct val="90000"/>
                </a:lnSpc>
                <a:spcBef>
                  <a:spcPct val="0"/>
                </a:spcBef>
                <a:spcAft>
                  <a:spcPct val="15000"/>
                </a:spcAft>
                <a:buFontTx/>
                <a:buChar char="••"/>
                <a:defRPr/>
              </a:pPr>
              <a:r>
                <a:rPr lang="en-GB" dirty="0">
                  <a:solidFill>
                    <a:prstClr val="black">
                      <a:hueOff val="0"/>
                      <a:satOff val="0"/>
                      <a:lumOff val="0"/>
                      <a:alphaOff val="0"/>
                    </a:prstClr>
                  </a:solidFill>
                  <a:latin typeface="Calibri"/>
                </a:rPr>
                <a:t>Consent from patient</a:t>
              </a:r>
            </a:p>
          </p:txBody>
        </p:sp>
      </p:grpSp>
      <p:grpSp>
        <p:nvGrpSpPr>
          <p:cNvPr id="56326" name="Group 11">
            <a:extLst>
              <a:ext uri="{FF2B5EF4-FFF2-40B4-BE49-F238E27FC236}">
                <a16:creationId xmlns:a16="http://schemas.microsoft.com/office/drawing/2014/main" id="{F40F592E-8E0D-928C-C125-27166888EF6B}"/>
              </a:ext>
            </a:extLst>
          </p:cNvPr>
          <p:cNvGrpSpPr>
            <a:grpSpLocks/>
          </p:cNvGrpSpPr>
          <p:nvPr/>
        </p:nvGrpSpPr>
        <p:grpSpPr bwMode="auto">
          <a:xfrm>
            <a:off x="5099051" y="1724025"/>
            <a:ext cx="2009775" cy="800100"/>
            <a:chOff x="3008865" y="1101421"/>
            <a:chExt cx="2009619" cy="799159"/>
          </a:xfrm>
        </p:grpSpPr>
        <p:sp>
          <p:nvSpPr>
            <p:cNvPr id="13" name="Rounded Rectangle 12">
              <a:extLst>
                <a:ext uri="{FF2B5EF4-FFF2-40B4-BE49-F238E27FC236}">
                  <a16:creationId xmlns:a16="http://schemas.microsoft.com/office/drawing/2014/main" id="{98C4BE64-F310-58A7-6E30-839669B6B1B7}"/>
                </a:ext>
              </a:extLst>
            </p:cNvPr>
            <p:cNvSpPr/>
            <p:nvPr/>
          </p:nvSpPr>
          <p:spPr>
            <a:xfrm>
              <a:off x="3008865" y="1101421"/>
              <a:ext cx="2009619" cy="79915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4" name="Rounded Rectangle 4">
              <a:extLst>
                <a:ext uri="{FF2B5EF4-FFF2-40B4-BE49-F238E27FC236}">
                  <a16:creationId xmlns:a16="http://schemas.microsoft.com/office/drawing/2014/main" id="{A688F2C3-C654-D07C-908C-7C8083E188A7}"/>
                </a:ext>
              </a:extLst>
            </p:cNvPr>
            <p:cNvSpPr/>
            <p:nvPr/>
          </p:nvSpPr>
          <p:spPr>
            <a:xfrm>
              <a:off x="3032676" y="1125206"/>
              <a:ext cx="1961998" cy="751590"/>
            </a:xfrm>
            <a:prstGeom prst="rect">
              <a:avLst/>
            </a:prstGeom>
          </p:spPr>
          <p:style>
            <a:lnRef idx="0">
              <a:scrgbClr r="0" g="0" b="0"/>
            </a:lnRef>
            <a:fillRef idx="0">
              <a:scrgbClr r="0" g="0" b="0"/>
            </a:fillRef>
            <a:effectRef idx="0">
              <a:scrgbClr r="0" g="0" b="0"/>
            </a:effectRef>
            <a:fontRef idx="minor">
              <a:schemeClr val="lt1"/>
            </a:fontRef>
          </p:style>
          <p:txBody>
            <a:bodyPr lIns="45720" tIns="30480" rIns="45720" bIns="30480" spcCol="1270" anchor="ctr"/>
            <a:lstStyle/>
            <a:p>
              <a:pPr algn="ctr" defTabSz="1066800" fontAlgn="base">
                <a:lnSpc>
                  <a:spcPct val="90000"/>
                </a:lnSpc>
                <a:spcBef>
                  <a:spcPct val="0"/>
                </a:spcBef>
                <a:spcAft>
                  <a:spcPct val="35000"/>
                </a:spcAft>
                <a:defRPr/>
              </a:pPr>
              <a:r>
                <a:rPr lang="en-GB" sz="2400" dirty="0">
                  <a:solidFill>
                    <a:prstClr val="white"/>
                  </a:solidFill>
                  <a:latin typeface="Calibri"/>
                </a:rPr>
                <a:t>Specialist Panel at DVLA</a:t>
              </a:r>
            </a:p>
          </p:txBody>
        </p:sp>
      </p:grpSp>
      <p:grpSp>
        <p:nvGrpSpPr>
          <p:cNvPr id="56327" name="Group 14">
            <a:extLst>
              <a:ext uri="{FF2B5EF4-FFF2-40B4-BE49-F238E27FC236}">
                <a16:creationId xmlns:a16="http://schemas.microsoft.com/office/drawing/2014/main" id="{462B104C-809C-1EB3-7621-5E0CDB2E64E7}"/>
              </a:ext>
            </a:extLst>
          </p:cNvPr>
          <p:cNvGrpSpPr>
            <a:grpSpLocks/>
          </p:cNvGrpSpPr>
          <p:nvPr/>
        </p:nvGrpSpPr>
        <p:grpSpPr bwMode="auto">
          <a:xfrm>
            <a:off x="5032375" y="2652713"/>
            <a:ext cx="2262188" cy="1865312"/>
            <a:chOff x="2883272" y="2064856"/>
            <a:chExt cx="2260822" cy="1864705"/>
          </a:xfrm>
        </p:grpSpPr>
        <p:sp>
          <p:nvSpPr>
            <p:cNvPr id="16" name="Rounded Rectangle 15">
              <a:extLst>
                <a:ext uri="{FF2B5EF4-FFF2-40B4-BE49-F238E27FC236}">
                  <a16:creationId xmlns:a16="http://schemas.microsoft.com/office/drawing/2014/main" id="{441C959A-64B9-F1BF-6E93-6D7114D0EA13}"/>
                </a:ext>
              </a:extLst>
            </p:cNvPr>
            <p:cNvSpPr/>
            <p:nvPr/>
          </p:nvSpPr>
          <p:spPr>
            <a:xfrm>
              <a:off x="2883272" y="2064856"/>
              <a:ext cx="2260822" cy="186470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7" name="Rounded Rectangle 4">
              <a:extLst>
                <a:ext uri="{FF2B5EF4-FFF2-40B4-BE49-F238E27FC236}">
                  <a16:creationId xmlns:a16="http://schemas.microsoft.com/office/drawing/2014/main" id="{36F27418-0C2C-DE33-E0C0-9A3A8F6F66AF}"/>
                </a:ext>
              </a:extLst>
            </p:cNvPr>
            <p:cNvSpPr/>
            <p:nvPr/>
          </p:nvSpPr>
          <p:spPr>
            <a:xfrm>
              <a:off x="2946734" y="2148966"/>
              <a:ext cx="2173562" cy="177900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4290" tIns="34290" rIns="34290" bIns="34290" spcCol="1270"/>
            <a:lstStyle/>
            <a:p>
              <a:pPr marL="171450" lvl="1" indent="-171450" defTabSz="800100" fontAlgn="base">
                <a:lnSpc>
                  <a:spcPct val="90000"/>
                </a:lnSpc>
                <a:spcBef>
                  <a:spcPct val="0"/>
                </a:spcBef>
                <a:spcAft>
                  <a:spcPct val="15000"/>
                </a:spcAft>
                <a:buFontTx/>
                <a:buChar char="••"/>
                <a:defRPr/>
              </a:pPr>
              <a:r>
                <a:rPr lang="en-GB" dirty="0">
                  <a:solidFill>
                    <a:prstClr val="black">
                      <a:hueOff val="0"/>
                      <a:satOff val="0"/>
                      <a:lumOff val="0"/>
                      <a:alphaOff val="0"/>
                    </a:prstClr>
                  </a:solidFill>
                  <a:latin typeface="Calibri"/>
                </a:rPr>
                <a:t>Review information</a:t>
              </a:r>
            </a:p>
            <a:p>
              <a:pPr marL="171450" lvl="1" indent="-171450" defTabSz="800100" fontAlgn="base">
                <a:lnSpc>
                  <a:spcPct val="90000"/>
                </a:lnSpc>
                <a:spcBef>
                  <a:spcPct val="0"/>
                </a:spcBef>
                <a:spcAft>
                  <a:spcPct val="15000"/>
                </a:spcAft>
                <a:buFontTx/>
                <a:buChar char="••"/>
                <a:defRPr/>
              </a:pPr>
              <a:r>
                <a:rPr lang="en-GB" dirty="0">
                  <a:solidFill>
                    <a:prstClr val="black">
                      <a:hueOff val="0"/>
                      <a:satOff val="0"/>
                      <a:lumOff val="0"/>
                      <a:alphaOff val="0"/>
                    </a:prstClr>
                  </a:solidFill>
                  <a:latin typeface="Calibri"/>
                </a:rPr>
                <a:t>Make Decision</a:t>
              </a:r>
            </a:p>
          </p:txBody>
        </p:sp>
      </p:grpSp>
      <p:grpSp>
        <p:nvGrpSpPr>
          <p:cNvPr id="56328" name="Group 20">
            <a:extLst>
              <a:ext uri="{FF2B5EF4-FFF2-40B4-BE49-F238E27FC236}">
                <a16:creationId xmlns:a16="http://schemas.microsoft.com/office/drawing/2014/main" id="{C41D5FAF-B283-DED7-70CA-52B9EACB8AF7}"/>
              </a:ext>
            </a:extLst>
          </p:cNvPr>
          <p:cNvGrpSpPr>
            <a:grpSpLocks/>
          </p:cNvGrpSpPr>
          <p:nvPr/>
        </p:nvGrpSpPr>
        <p:grpSpPr bwMode="auto">
          <a:xfrm>
            <a:off x="7939089" y="4548188"/>
            <a:ext cx="2009775" cy="800100"/>
            <a:chOff x="5906158" y="3118471"/>
            <a:chExt cx="2009619" cy="799159"/>
          </a:xfrm>
        </p:grpSpPr>
        <p:sp>
          <p:nvSpPr>
            <p:cNvPr id="22" name="Rounded Rectangle 21">
              <a:extLst>
                <a:ext uri="{FF2B5EF4-FFF2-40B4-BE49-F238E27FC236}">
                  <a16:creationId xmlns:a16="http://schemas.microsoft.com/office/drawing/2014/main" id="{1D2C5472-1DBE-6A41-0F56-94F081B28455}"/>
                </a:ext>
              </a:extLst>
            </p:cNvPr>
            <p:cNvSpPr/>
            <p:nvPr/>
          </p:nvSpPr>
          <p:spPr>
            <a:xfrm>
              <a:off x="5906158" y="3118471"/>
              <a:ext cx="2009619" cy="79915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3" name="Rounded Rectangle 4">
              <a:extLst>
                <a:ext uri="{FF2B5EF4-FFF2-40B4-BE49-F238E27FC236}">
                  <a16:creationId xmlns:a16="http://schemas.microsoft.com/office/drawing/2014/main" id="{3BD0E161-55B0-3CD0-6B41-12EFF24804C2}"/>
                </a:ext>
              </a:extLst>
            </p:cNvPr>
            <p:cNvSpPr/>
            <p:nvPr/>
          </p:nvSpPr>
          <p:spPr>
            <a:xfrm>
              <a:off x="5928381" y="3135912"/>
              <a:ext cx="1961998" cy="751590"/>
            </a:xfrm>
            <a:prstGeom prst="rect">
              <a:avLst/>
            </a:prstGeom>
          </p:spPr>
          <p:style>
            <a:lnRef idx="0">
              <a:scrgbClr r="0" g="0" b="0"/>
            </a:lnRef>
            <a:fillRef idx="0">
              <a:scrgbClr r="0" g="0" b="0"/>
            </a:fillRef>
            <a:effectRef idx="0">
              <a:scrgbClr r="0" g="0" b="0"/>
            </a:effectRef>
            <a:fontRef idx="minor">
              <a:schemeClr val="lt1"/>
            </a:fontRef>
          </p:style>
          <p:txBody>
            <a:bodyPr lIns="45720" tIns="30480" rIns="45720" bIns="30480" spcCol="1270" anchor="ctr"/>
            <a:lstStyle/>
            <a:p>
              <a:pPr algn="ctr" defTabSz="1066800" fontAlgn="base">
                <a:lnSpc>
                  <a:spcPct val="90000"/>
                </a:lnSpc>
                <a:spcBef>
                  <a:spcPct val="0"/>
                </a:spcBef>
                <a:spcAft>
                  <a:spcPct val="35000"/>
                </a:spcAft>
                <a:defRPr/>
              </a:pPr>
              <a:r>
                <a:rPr lang="en-GB" sz="2400" dirty="0">
                  <a:solidFill>
                    <a:prstClr val="white"/>
                  </a:solidFill>
                  <a:latin typeface="Calibri"/>
                </a:rPr>
                <a:t>Mobility Centres</a:t>
              </a:r>
            </a:p>
          </p:txBody>
        </p:sp>
      </p:grpSp>
      <p:grpSp>
        <p:nvGrpSpPr>
          <p:cNvPr id="56329" name="Group 23">
            <a:extLst>
              <a:ext uri="{FF2B5EF4-FFF2-40B4-BE49-F238E27FC236}">
                <a16:creationId xmlns:a16="http://schemas.microsoft.com/office/drawing/2014/main" id="{C4732C89-DCBB-F0ED-17AD-8C096ADB935E}"/>
              </a:ext>
            </a:extLst>
          </p:cNvPr>
          <p:cNvGrpSpPr>
            <a:grpSpLocks/>
          </p:cNvGrpSpPr>
          <p:nvPr/>
        </p:nvGrpSpPr>
        <p:grpSpPr bwMode="auto">
          <a:xfrm>
            <a:off x="7813675" y="2651126"/>
            <a:ext cx="2260600" cy="1865313"/>
            <a:chOff x="5727577" y="1917246"/>
            <a:chExt cx="2260822" cy="1864705"/>
          </a:xfrm>
        </p:grpSpPr>
        <p:sp>
          <p:nvSpPr>
            <p:cNvPr id="25" name="Rounded Rectangle 24">
              <a:extLst>
                <a:ext uri="{FF2B5EF4-FFF2-40B4-BE49-F238E27FC236}">
                  <a16:creationId xmlns:a16="http://schemas.microsoft.com/office/drawing/2014/main" id="{711ACAA5-C1D5-CB7D-5D5C-475B906806F3}"/>
                </a:ext>
              </a:extLst>
            </p:cNvPr>
            <p:cNvSpPr/>
            <p:nvPr/>
          </p:nvSpPr>
          <p:spPr>
            <a:xfrm>
              <a:off x="5727577" y="1917246"/>
              <a:ext cx="2260822" cy="186470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6" name="Rounded Rectangle 4">
              <a:extLst>
                <a:ext uri="{FF2B5EF4-FFF2-40B4-BE49-F238E27FC236}">
                  <a16:creationId xmlns:a16="http://schemas.microsoft.com/office/drawing/2014/main" id="{5ADE96D1-4BC6-87C9-3066-06BDB8B98FDE}"/>
                </a:ext>
              </a:extLst>
            </p:cNvPr>
            <p:cNvSpPr/>
            <p:nvPr/>
          </p:nvSpPr>
          <p:spPr>
            <a:xfrm>
              <a:off x="5770444" y="1958508"/>
              <a:ext cx="2175089" cy="137908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4290" tIns="34290" rIns="34290" bIns="34290" spcCol="1270"/>
            <a:lstStyle/>
            <a:p>
              <a:pPr marL="171450" lvl="1" indent="-171450" defTabSz="800100" fontAlgn="base">
                <a:lnSpc>
                  <a:spcPct val="90000"/>
                </a:lnSpc>
                <a:spcBef>
                  <a:spcPct val="0"/>
                </a:spcBef>
                <a:spcAft>
                  <a:spcPct val="15000"/>
                </a:spcAft>
                <a:buFontTx/>
                <a:buChar char="••"/>
                <a:defRPr/>
              </a:pPr>
              <a:r>
                <a:rPr lang="en-GB" dirty="0">
                  <a:solidFill>
                    <a:prstClr val="black">
                      <a:hueOff val="0"/>
                      <a:satOff val="0"/>
                      <a:lumOff val="0"/>
                      <a:alphaOff val="0"/>
                    </a:prstClr>
                  </a:solidFill>
                  <a:latin typeface="Calibri"/>
                </a:rPr>
                <a:t>If DVLA unsure</a:t>
              </a:r>
            </a:p>
            <a:p>
              <a:pPr marL="171450" lvl="1" indent="-171450" defTabSz="800100" fontAlgn="base">
                <a:lnSpc>
                  <a:spcPct val="90000"/>
                </a:lnSpc>
                <a:spcBef>
                  <a:spcPct val="0"/>
                </a:spcBef>
                <a:spcAft>
                  <a:spcPct val="15000"/>
                </a:spcAft>
                <a:buFontTx/>
                <a:buChar char="••"/>
                <a:defRPr/>
              </a:pPr>
              <a:r>
                <a:rPr lang="en-GB" dirty="0">
                  <a:solidFill>
                    <a:prstClr val="black">
                      <a:hueOff val="0"/>
                      <a:satOff val="0"/>
                      <a:lumOff val="0"/>
                      <a:alphaOff val="0"/>
                    </a:prstClr>
                  </a:solidFill>
                  <a:latin typeface="Calibri"/>
                </a:rPr>
                <a:t>Patient appeal against DVLA decision</a:t>
              </a:r>
            </a:p>
          </p:txBody>
        </p:sp>
      </p:grpSp>
      <p:grpSp>
        <p:nvGrpSpPr>
          <p:cNvPr id="56330" name="Group 27">
            <a:extLst>
              <a:ext uri="{FF2B5EF4-FFF2-40B4-BE49-F238E27FC236}">
                <a16:creationId xmlns:a16="http://schemas.microsoft.com/office/drawing/2014/main" id="{FDAD56EC-F6B9-3FA3-D821-0AB9C82D90E1}"/>
              </a:ext>
            </a:extLst>
          </p:cNvPr>
          <p:cNvGrpSpPr>
            <a:grpSpLocks/>
          </p:cNvGrpSpPr>
          <p:nvPr/>
        </p:nvGrpSpPr>
        <p:grpSpPr bwMode="auto">
          <a:xfrm>
            <a:off x="7823200" y="5697539"/>
            <a:ext cx="2260600" cy="822325"/>
            <a:chOff x="5727577" y="1917246"/>
            <a:chExt cx="2260822" cy="1864705"/>
          </a:xfrm>
        </p:grpSpPr>
        <p:sp>
          <p:nvSpPr>
            <p:cNvPr id="29" name="Rounded Rectangle 28">
              <a:extLst>
                <a:ext uri="{FF2B5EF4-FFF2-40B4-BE49-F238E27FC236}">
                  <a16:creationId xmlns:a16="http://schemas.microsoft.com/office/drawing/2014/main" id="{3141ACF0-8546-8963-7EE4-D08703BF78F8}"/>
                </a:ext>
              </a:extLst>
            </p:cNvPr>
            <p:cNvSpPr/>
            <p:nvPr/>
          </p:nvSpPr>
          <p:spPr>
            <a:xfrm>
              <a:off x="5727577" y="1917246"/>
              <a:ext cx="2260822" cy="186470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0" name="Rounded Rectangle 4">
              <a:extLst>
                <a:ext uri="{FF2B5EF4-FFF2-40B4-BE49-F238E27FC236}">
                  <a16:creationId xmlns:a16="http://schemas.microsoft.com/office/drawing/2014/main" id="{D8B5E907-3AA9-2D02-E99C-C66EA36B624F}"/>
                </a:ext>
              </a:extLst>
            </p:cNvPr>
            <p:cNvSpPr/>
            <p:nvPr/>
          </p:nvSpPr>
          <p:spPr>
            <a:xfrm>
              <a:off x="5779970" y="2158433"/>
              <a:ext cx="2175089" cy="13823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4290" tIns="34290" rIns="34290" bIns="34290" spcCol="1270"/>
            <a:lstStyle/>
            <a:p>
              <a:pPr marL="171450" lvl="1" indent="-171450" defTabSz="800100" fontAlgn="base">
                <a:lnSpc>
                  <a:spcPct val="90000"/>
                </a:lnSpc>
                <a:spcBef>
                  <a:spcPct val="0"/>
                </a:spcBef>
                <a:spcAft>
                  <a:spcPct val="15000"/>
                </a:spcAft>
                <a:buFontTx/>
                <a:buChar char="••"/>
                <a:defRPr/>
              </a:pPr>
              <a:r>
                <a:rPr lang="en-GB" dirty="0">
                  <a:solidFill>
                    <a:prstClr val="black">
                      <a:hueOff val="0"/>
                      <a:satOff val="0"/>
                      <a:lumOff val="0"/>
                      <a:alphaOff val="0"/>
                    </a:prstClr>
                  </a:solidFill>
                  <a:latin typeface="Calibri"/>
                </a:rPr>
                <a:t>Assess client and Report to DVLA</a:t>
              </a:r>
            </a:p>
          </p:txBody>
        </p:sp>
      </p:grpSp>
      <p:sp>
        <p:nvSpPr>
          <p:cNvPr id="31" name="Rounded Rectangle 30">
            <a:extLst>
              <a:ext uri="{FF2B5EF4-FFF2-40B4-BE49-F238E27FC236}">
                <a16:creationId xmlns:a16="http://schemas.microsoft.com/office/drawing/2014/main" id="{B87129D6-45DA-B780-010B-2B49DBBD02A3}"/>
              </a:ext>
            </a:extLst>
          </p:cNvPr>
          <p:cNvSpPr/>
          <p:nvPr/>
        </p:nvSpPr>
        <p:spPr>
          <a:xfrm>
            <a:off x="2386669" y="5233554"/>
            <a:ext cx="4572032" cy="1143008"/>
          </a:xfrm>
          <a:prstGeom prst="roundRect">
            <a:avLst/>
          </a:prstGeom>
          <a:solidFill>
            <a:schemeClr val="accent2"/>
          </a:solidFill>
          <a:ln>
            <a:solidFill>
              <a:schemeClr val="accent2"/>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prstClr val="white"/>
                </a:solidFill>
                <a:latin typeface="Calibri"/>
              </a:rPr>
              <a:t>If Patient does not comply</a:t>
            </a:r>
          </a:p>
          <a:p>
            <a:pPr algn="ctr">
              <a:defRPr/>
            </a:pPr>
            <a:r>
              <a:rPr lang="en-GB" dirty="0">
                <a:solidFill>
                  <a:prstClr val="white"/>
                </a:solidFill>
                <a:latin typeface="Calibri"/>
              </a:rPr>
              <a:t>- their license is revoked</a:t>
            </a:r>
          </a:p>
        </p:txBody>
      </p:sp>
      <p:cxnSp>
        <p:nvCxnSpPr>
          <p:cNvPr id="6" name="Straight Arrow Connector 5">
            <a:extLst>
              <a:ext uri="{FF2B5EF4-FFF2-40B4-BE49-F238E27FC236}">
                <a16:creationId xmlns:a16="http://schemas.microsoft.com/office/drawing/2014/main" id="{6505DBBC-4656-48B6-A009-E71A6B28B0EE}"/>
              </a:ext>
            </a:extLst>
          </p:cNvPr>
          <p:cNvCxnSpPr/>
          <p:nvPr/>
        </p:nvCxnSpPr>
        <p:spPr>
          <a:xfrm>
            <a:off x="3143250" y="1412875"/>
            <a:ext cx="0" cy="28733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C93D5F8-A1AB-2263-90BB-0AE6A80C4494}"/>
              </a:ext>
            </a:extLst>
          </p:cNvPr>
          <p:cNvCxnSpPr>
            <a:stCxn id="10" idx="3"/>
            <a:endCxn id="16" idx="1"/>
          </p:cNvCxnSpPr>
          <p:nvPr/>
        </p:nvCxnSpPr>
        <p:spPr>
          <a:xfrm>
            <a:off x="4386263" y="3586163"/>
            <a:ext cx="64611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A6554FE-2388-DB7C-1681-1F5FB092B998}"/>
              </a:ext>
            </a:extLst>
          </p:cNvPr>
          <p:cNvCxnSpPr>
            <a:stCxn id="16" idx="3"/>
            <a:endCxn id="25" idx="1"/>
          </p:cNvCxnSpPr>
          <p:nvPr/>
        </p:nvCxnSpPr>
        <p:spPr>
          <a:xfrm flipV="1">
            <a:off x="7294563" y="3584575"/>
            <a:ext cx="51911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0847121-444F-1546-497A-F5833560084F}"/>
              </a:ext>
            </a:extLst>
          </p:cNvPr>
          <p:cNvCxnSpPr>
            <a:stCxn id="22" idx="2"/>
            <a:endCxn id="29" idx="0"/>
          </p:cNvCxnSpPr>
          <p:nvPr/>
        </p:nvCxnSpPr>
        <p:spPr>
          <a:xfrm>
            <a:off x="8943976" y="5348288"/>
            <a:ext cx="9525" cy="34925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F03B43-8AB5-ED19-EBB2-7A1CB878E2A7}"/>
              </a:ext>
            </a:extLst>
          </p:cNvPr>
          <p:cNvSpPr/>
          <p:nvPr/>
        </p:nvSpPr>
        <p:spPr>
          <a:xfrm>
            <a:off x="0" y="0"/>
            <a:ext cx="12192000"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902FF0AC-668E-8BD1-1A97-D3BA391C0515}"/>
              </a:ext>
            </a:extLst>
          </p:cNvPr>
          <p:cNvSpPr txBox="1"/>
          <p:nvPr/>
        </p:nvSpPr>
        <p:spPr>
          <a:xfrm>
            <a:off x="925134" y="1860102"/>
            <a:ext cx="10341732" cy="503907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b="1" dirty="0">
                <a:solidFill>
                  <a:schemeClr val="bg1"/>
                </a:solidFill>
                <a:latin typeface="Poppins" panose="00000500000000000000" pitchFamily="2" charset="0"/>
                <a:cs typeface="Poppins" panose="00000500000000000000" pitchFamily="2" charset="0"/>
              </a:rPr>
              <a:t>Driving Advisor </a:t>
            </a:r>
            <a:r>
              <a:rPr lang="en-GB" dirty="0">
                <a:solidFill>
                  <a:schemeClr val="bg1"/>
                </a:solidFill>
                <a:latin typeface="Poppins" panose="00000500000000000000" pitchFamily="2" charset="0"/>
                <a:cs typeface="Poppins" panose="00000500000000000000" pitchFamily="2" charset="0"/>
              </a:rPr>
              <a:t>(Approved Driving Instructor) - with the experience of driver behaviour and the training to identify and analyse driver faults along with training on medical conditions and their impact upon driving. </a:t>
            </a:r>
          </a:p>
          <a:p>
            <a:pPr marL="342900" indent="-342900">
              <a:lnSpc>
                <a:spcPct val="150000"/>
              </a:lnSpc>
              <a:buFont typeface="Arial" panose="020B0604020202020204" pitchFamily="34" charset="0"/>
              <a:buChar char="•"/>
            </a:pPr>
            <a:endParaRPr lang="en-GB" dirty="0">
              <a:solidFill>
                <a:schemeClr val="bg1"/>
              </a:solidFill>
              <a:latin typeface="Poppins" panose="00000500000000000000" pitchFamily="2" charset="0"/>
              <a:cs typeface="Poppins" panose="00000500000000000000" pitchFamily="2" charset="0"/>
            </a:endParaRPr>
          </a:p>
          <a:p>
            <a:pPr marL="342900" indent="-342900">
              <a:lnSpc>
                <a:spcPct val="150000"/>
              </a:lnSpc>
              <a:buFont typeface="Arial" panose="020B0604020202020204" pitchFamily="34" charset="0"/>
              <a:buChar char="•"/>
            </a:pPr>
            <a:r>
              <a:rPr lang="en-GB" b="1" dirty="0">
                <a:solidFill>
                  <a:schemeClr val="bg1"/>
                </a:solidFill>
                <a:latin typeface="Poppins" panose="00000500000000000000" pitchFamily="2" charset="0"/>
                <a:cs typeface="Poppins" panose="00000500000000000000" pitchFamily="2" charset="0"/>
              </a:rPr>
              <a:t>Occupational Therapist </a:t>
            </a:r>
            <a:r>
              <a:rPr lang="en-GB" dirty="0">
                <a:solidFill>
                  <a:schemeClr val="bg1"/>
                </a:solidFill>
                <a:latin typeface="Poppins" panose="00000500000000000000" pitchFamily="2" charset="0"/>
                <a:cs typeface="Poppins" panose="00000500000000000000" pitchFamily="2" charset="0"/>
              </a:rPr>
              <a:t>(OT) - with the experience of conducting activity analysis, assessing function; both physical and cognitive and the training to understand how medical conditions can impact upon a persons’ ability to drive safely. </a:t>
            </a:r>
          </a:p>
          <a:p>
            <a:pPr marL="342900" indent="-342900">
              <a:lnSpc>
                <a:spcPct val="150000"/>
              </a:lnSpc>
              <a:buFont typeface="Arial" panose="020B0604020202020204" pitchFamily="34" charset="0"/>
              <a:buChar char="•"/>
            </a:pPr>
            <a:endParaRPr lang="en-GB" dirty="0">
              <a:solidFill>
                <a:schemeClr val="bg1"/>
              </a:solidFill>
              <a:latin typeface="Poppins" panose="00000500000000000000" pitchFamily="2" charset="0"/>
              <a:cs typeface="Poppins" panose="00000500000000000000" pitchFamily="2" charset="0"/>
            </a:endParaRPr>
          </a:p>
          <a:p>
            <a:pPr marL="342900" indent="-342900">
              <a:lnSpc>
                <a:spcPct val="150000"/>
              </a:lnSpc>
              <a:buFont typeface="Arial" panose="020B0604020202020204" pitchFamily="34" charset="0"/>
              <a:buChar char="•"/>
            </a:pPr>
            <a:r>
              <a:rPr lang="en-GB" dirty="0">
                <a:solidFill>
                  <a:schemeClr val="bg1"/>
                </a:solidFill>
                <a:latin typeface="Poppins" panose="00000500000000000000" pitchFamily="2" charset="0"/>
                <a:cs typeface="Poppins" panose="00000500000000000000" pitchFamily="2" charset="0"/>
              </a:rPr>
              <a:t>Team working - Analysing the driver behaviour, against normal driver behaviour, identifying patterns and tentatively suggesting a possible area of impairment which then may or may not be related to a medical condition. </a:t>
            </a:r>
          </a:p>
          <a:p>
            <a:pPr marL="342900" indent="-342900">
              <a:lnSpc>
                <a:spcPct val="150000"/>
              </a:lnSpc>
              <a:buFont typeface="Arial" panose="020B0604020202020204" pitchFamily="34" charset="0"/>
              <a:buChar char="•"/>
            </a:pPr>
            <a:endParaRPr lang="en-US" dirty="0">
              <a:solidFill>
                <a:schemeClr val="bg1"/>
              </a:solidFill>
              <a:latin typeface="Poppins" panose="00000500000000000000" pitchFamily="2" charset="0"/>
              <a:ea typeface="+mn-lt"/>
              <a:cs typeface="Poppins" panose="00000500000000000000" pitchFamily="2" charset="0"/>
            </a:endParaRPr>
          </a:p>
        </p:txBody>
      </p:sp>
      <p:sp>
        <p:nvSpPr>
          <p:cNvPr id="3" name="TextBox 2">
            <a:extLst>
              <a:ext uri="{FF2B5EF4-FFF2-40B4-BE49-F238E27FC236}">
                <a16:creationId xmlns:a16="http://schemas.microsoft.com/office/drawing/2014/main" id="{26E31181-F882-1F6E-6CBE-0C9ED7716050}"/>
              </a:ext>
            </a:extLst>
          </p:cNvPr>
          <p:cNvSpPr txBox="1"/>
          <p:nvPr/>
        </p:nvSpPr>
        <p:spPr>
          <a:xfrm>
            <a:off x="2784909" y="692081"/>
            <a:ext cx="9298352" cy="769441"/>
          </a:xfrm>
          <a:prstGeom prst="rect">
            <a:avLst/>
          </a:prstGeom>
          <a:noFill/>
        </p:spPr>
        <p:txBody>
          <a:bodyPr wrap="square" rtlCol="0">
            <a:spAutoFit/>
          </a:bodyPr>
          <a:lstStyle/>
          <a:p>
            <a:r>
              <a:rPr lang="en-GB" sz="4400" dirty="0">
                <a:solidFill>
                  <a:schemeClr val="bg1"/>
                </a:solidFill>
                <a:latin typeface="Poppins SemiBold" panose="00000700000000000000" pitchFamily="2" charset="0"/>
                <a:cs typeface="Poppins SemiBold" panose="00000700000000000000" pitchFamily="2" charset="0"/>
              </a:rPr>
              <a:t>Roles within the Mobility Centre</a:t>
            </a:r>
          </a:p>
        </p:txBody>
      </p:sp>
      <p:pic>
        <p:nvPicPr>
          <p:cNvPr id="4" name="Picture 3" descr="A picture containing graphical user interface&#10;&#10;Description automatically generated">
            <a:extLst>
              <a:ext uri="{FF2B5EF4-FFF2-40B4-BE49-F238E27FC236}">
                <a16:creationId xmlns:a16="http://schemas.microsoft.com/office/drawing/2014/main" id="{A948AFC6-5596-FF00-C22D-73CB000805B2}"/>
              </a:ext>
            </a:extLst>
          </p:cNvPr>
          <p:cNvPicPr>
            <a:picLocks noChangeAspect="1"/>
          </p:cNvPicPr>
          <p:nvPr/>
        </p:nvPicPr>
        <p:blipFill rotWithShape="1">
          <a:blip r:embed="rId2">
            <a:extLst>
              <a:ext uri="{28A0092B-C50C-407E-A947-70E740481C1C}">
                <a14:useLocalDpi xmlns:a14="http://schemas.microsoft.com/office/drawing/2010/main" val="0"/>
              </a:ext>
            </a:extLst>
          </a:blip>
          <a:srcRect l="33568" t="30726" r="32726" b="30409"/>
          <a:stretch/>
        </p:blipFill>
        <p:spPr bwMode="auto">
          <a:xfrm>
            <a:off x="369513" y="293501"/>
            <a:ext cx="2415396" cy="1566602"/>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921890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E409A-1AC6-098D-1B40-0D48B48E3DA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814DB4C-C124-40AA-C194-CAACEC0B9509}"/>
              </a:ext>
            </a:extLst>
          </p:cNvPr>
          <p:cNvSpPr/>
          <p:nvPr/>
        </p:nvSpPr>
        <p:spPr>
          <a:xfrm>
            <a:off x="0" y="0"/>
            <a:ext cx="12192000"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F17FE7D0-9EEC-00AB-0531-9D6FEAA2CE15}"/>
              </a:ext>
            </a:extLst>
          </p:cNvPr>
          <p:cNvSpPr txBox="1"/>
          <p:nvPr/>
        </p:nvSpPr>
        <p:spPr>
          <a:xfrm>
            <a:off x="925134" y="1860102"/>
            <a:ext cx="10341732" cy="3792577"/>
          </a:xfrm>
          <a:prstGeom prst="rect">
            <a:avLst/>
          </a:prstGeom>
          <a:noFill/>
        </p:spPr>
        <p:txBody>
          <a:bodyPr wrap="square" rtlCol="0">
            <a:spAutoFit/>
          </a:bodyPr>
          <a:lstStyle/>
          <a:p>
            <a:pPr marL="342900" indent="-342900">
              <a:lnSpc>
                <a:spcPct val="150000"/>
              </a:lnSpc>
              <a:buFont typeface="Arial" panose="020B0604020202020204" pitchFamily="34" charset="0"/>
              <a:buChar char="•"/>
            </a:pPr>
            <a:endParaRPr lang="en-GB" b="1" dirty="0">
              <a:solidFill>
                <a:schemeClr val="bg1"/>
              </a:solidFill>
              <a:latin typeface="Poppins" panose="00000500000000000000" pitchFamily="2" charset="0"/>
              <a:cs typeface="Poppins" panose="00000500000000000000" pitchFamily="2" charset="0"/>
            </a:endParaRPr>
          </a:p>
          <a:p>
            <a:pPr marL="342900" indent="-342900">
              <a:lnSpc>
                <a:spcPct val="150000"/>
              </a:lnSpc>
              <a:buFont typeface="Arial" panose="020B0604020202020204" pitchFamily="34" charset="0"/>
              <a:buChar char="•"/>
            </a:pPr>
            <a:r>
              <a:rPr lang="en-GB" b="1" dirty="0">
                <a:solidFill>
                  <a:schemeClr val="bg1"/>
                </a:solidFill>
                <a:latin typeface="Poppins" panose="00000500000000000000" pitchFamily="2" charset="0"/>
                <a:cs typeface="Poppins" panose="00000500000000000000" pitchFamily="2" charset="0"/>
              </a:rPr>
              <a:t>Medical fitness to drive assessment – </a:t>
            </a:r>
            <a:r>
              <a:rPr lang="en-GB" dirty="0">
                <a:solidFill>
                  <a:schemeClr val="bg1"/>
                </a:solidFill>
                <a:latin typeface="Poppins" panose="00000500000000000000" pitchFamily="2" charset="0"/>
                <a:cs typeface="Poppins" panose="00000500000000000000" pitchFamily="2" charset="0"/>
              </a:rPr>
              <a:t>review a person's ability to keep themselves, passengers and other road users safe. Whether this is following an accident, illness or change in medical condition. </a:t>
            </a:r>
          </a:p>
          <a:p>
            <a:pPr marL="342900" indent="-342900">
              <a:lnSpc>
                <a:spcPct val="150000"/>
              </a:lnSpc>
              <a:buFont typeface="Arial" panose="020B0604020202020204" pitchFamily="34" charset="0"/>
              <a:buChar char="•"/>
            </a:pPr>
            <a:endParaRPr lang="en-GB" dirty="0">
              <a:solidFill>
                <a:schemeClr val="bg1"/>
              </a:solidFill>
              <a:latin typeface="Poppins" panose="00000500000000000000" pitchFamily="2" charset="0"/>
              <a:cs typeface="Poppins" panose="00000500000000000000" pitchFamily="2" charset="0"/>
            </a:endParaRPr>
          </a:p>
          <a:p>
            <a:pPr marL="342900" indent="-342900">
              <a:lnSpc>
                <a:spcPct val="150000"/>
              </a:lnSpc>
              <a:buFont typeface="Arial" panose="020B0604020202020204" pitchFamily="34" charset="0"/>
              <a:buChar char="•"/>
            </a:pPr>
            <a:r>
              <a:rPr lang="en-GB" b="1" dirty="0">
                <a:solidFill>
                  <a:schemeClr val="bg1"/>
                </a:solidFill>
                <a:latin typeface="Poppins" panose="00000500000000000000" pitchFamily="2" charset="0"/>
                <a:cs typeface="Poppins" panose="00000500000000000000" pitchFamily="2" charset="0"/>
              </a:rPr>
              <a:t>Adaptation assessments - </a:t>
            </a:r>
            <a:r>
              <a:rPr lang="en-GB" dirty="0">
                <a:solidFill>
                  <a:schemeClr val="bg1"/>
                </a:solidFill>
                <a:latin typeface="Poppins" panose="00000500000000000000" pitchFamily="2" charset="0"/>
                <a:cs typeface="Poppins" panose="00000500000000000000" pitchFamily="2" charset="0"/>
              </a:rPr>
              <a:t>investigate vehicle modification options because of a physical disability such as a limb amputation or because an driver has become less able to drive using standard methods. </a:t>
            </a:r>
          </a:p>
          <a:p>
            <a:pPr>
              <a:lnSpc>
                <a:spcPct val="150000"/>
              </a:lnSpc>
            </a:pPr>
            <a:endParaRPr lang="en-US" dirty="0">
              <a:solidFill>
                <a:schemeClr val="bg1"/>
              </a:solidFill>
              <a:latin typeface="Poppins" panose="00000500000000000000" pitchFamily="2" charset="0"/>
              <a:ea typeface="+mn-lt"/>
              <a:cs typeface="Poppins" panose="00000500000000000000" pitchFamily="2" charset="0"/>
            </a:endParaRPr>
          </a:p>
        </p:txBody>
      </p:sp>
      <p:sp>
        <p:nvSpPr>
          <p:cNvPr id="3" name="TextBox 2">
            <a:extLst>
              <a:ext uri="{FF2B5EF4-FFF2-40B4-BE49-F238E27FC236}">
                <a16:creationId xmlns:a16="http://schemas.microsoft.com/office/drawing/2014/main" id="{ADC2037E-03C6-669E-C5E6-2F61ABEB0238}"/>
              </a:ext>
            </a:extLst>
          </p:cNvPr>
          <p:cNvSpPr txBox="1"/>
          <p:nvPr/>
        </p:nvSpPr>
        <p:spPr>
          <a:xfrm>
            <a:off x="2784909" y="692081"/>
            <a:ext cx="9298352" cy="769441"/>
          </a:xfrm>
          <a:prstGeom prst="rect">
            <a:avLst/>
          </a:prstGeom>
          <a:noFill/>
        </p:spPr>
        <p:txBody>
          <a:bodyPr wrap="square" rtlCol="0">
            <a:spAutoFit/>
          </a:bodyPr>
          <a:lstStyle/>
          <a:p>
            <a:r>
              <a:rPr lang="en-GB" sz="4400" dirty="0">
                <a:solidFill>
                  <a:schemeClr val="bg1"/>
                </a:solidFill>
                <a:latin typeface="Poppins SemiBold" panose="00000700000000000000" pitchFamily="2" charset="0"/>
                <a:cs typeface="Poppins SemiBold" panose="00000700000000000000" pitchFamily="2" charset="0"/>
              </a:rPr>
              <a:t>Driving Assessments</a:t>
            </a:r>
          </a:p>
        </p:txBody>
      </p:sp>
      <p:pic>
        <p:nvPicPr>
          <p:cNvPr id="4" name="Picture 3" descr="A picture containing graphical user interface&#10;&#10;Description automatically generated">
            <a:extLst>
              <a:ext uri="{FF2B5EF4-FFF2-40B4-BE49-F238E27FC236}">
                <a16:creationId xmlns:a16="http://schemas.microsoft.com/office/drawing/2014/main" id="{81CDAD5D-A445-11E3-D5CA-A860F6F19914}"/>
              </a:ext>
            </a:extLst>
          </p:cNvPr>
          <p:cNvPicPr>
            <a:picLocks noChangeAspect="1"/>
          </p:cNvPicPr>
          <p:nvPr/>
        </p:nvPicPr>
        <p:blipFill rotWithShape="1">
          <a:blip r:embed="rId3">
            <a:extLst>
              <a:ext uri="{28A0092B-C50C-407E-A947-70E740481C1C}">
                <a14:useLocalDpi xmlns:a14="http://schemas.microsoft.com/office/drawing/2010/main" val="0"/>
              </a:ext>
            </a:extLst>
          </a:blip>
          <a:srcRect l="33568" t="30726" r="32726" b="30409"/>
          <a:stretch/>
        </p:blipFill>
        <p:spPr bwMode="auto">
          <a:xfrm>
            <a:off x="369513" y="293501"/>
            <a:ext cx="2415396" cy="1566602"/>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455213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Connector: Curved 44">
            <a:extLst>
              <a:ext uri="{FF2B5EF4-FFF2-40B4-BE49-F238E27FC236}">
                <a16:creationId xmlns:a16="http://schemas.microsoft.com/office/drawing/2014/main" id="{61166DC4-DF30-93E1-4EF0-68CFE1C74D6B}"/>
              </a:ext>
            </a:extLst>
          </p:cNvPr>
          <p:cNvCxnSpPr/>
          <p:nvPr/>
        </p:nvCxnSpPr>
        <p:spPr>
          <a:xfrm>
            <a:off x="4038943" y="1537199"/>
            <a:ext cx="1447800" cy="4687888"/>
          </a:xfrm>
          <a:prstGeom prst="curvedConnector3">
            <a:avLst>
              <a:gd name="adj1" fmla="val 457622"/>
            </a:avLst>
          </a:prstGeom>
          <a:noFill/>
          <a:ln w="76200" cap="rnd" cmpd="sng" algn="ctr">
            <a:solidFill>
              <a:srgbClr val="2B1C4D"/>
            </a:solidFill>
            <a:prstDash val="lgDash"/>
            <a:tailEnd type="triangle"/>
          </a:ln>
          <a:effectLst/>
        </p:spPr>
      </p:cxnSp>
      <p:grpSp>
        <p:nvGrpSpPr>
          <p:cNvPr id="5" name="Group 4">
            <a:extLst>
              <a:ext uri="{FF2B5EF4-FFF2-40B4-BE49-F238E27FC236}">
                <a16:creationId xmlns:a16="http://schemas.microsoft.com/office/drawing/2014/main" id="{4B729C44-82A6-FC44-F8E5-A46FD0BF162A}"/>
              </a:ext>
            </a:extLst>
          </p:cNvPr>
          <p:cNvGrpSpPr/>
          <p:nvPr/>
        </p:nvGrpSpPr>
        <p:grpSpPr>
          <a:xfrm>
            <a:off x="-34323" y="-20769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9" name="Picture 8" descr="A picture containing graphical user interface&#10;&#10;Description automatically generated">
            <a:extLst>
              <a:ext uri="{FF2B5EF4-FFF2-40B4-BE49-F238E27FC236}">
                <a16:creationId xmlns:a16="http://schemas.microsoft.com/office/drawing/2014/main" id="{161048A6-988B-C88B-001B-3C6A9FAC1609}"/>
              </a:ext>
            </a:extLst>
          </p:cNvPr>
          <p:cNvPicPr>
            <a:picLocks noChangeAspect="1"/>
          </p:cNvPicPr>
          <p:nvPr/>
        </p:nvPicPr>
        <p:blipFill rotWithShape="1">
          <a:blip r:embed="rId3">
            <a:extLst>
              <a:ext uri="{28A0092B-C50C-407E-A947-70E740481C1C}">
                <a14:useLocalDpi xmlns:a14="http://schemas.microsoft.com/office/drawing/2010/main" val="0"/>
              </a:ext>
            </a:extLst>
          </a:blip>
          <a:srcRect l="33568" t="30726" r="32726" b="30409"/>
          <a:stretch/>
        </p:blipFill>
        <p:spPr bwMode="auto">
          <a:xfrm>
            <a:off x="203907" y="308894"/>
            <a:ext cx="1432940" cy="929391"/>
          </a:xfrm>
          <a:prstGeom prst="rect">
            <a:avLst/>
          </a:prstGeom>
          <a:extLst>
            <a:ext uri="{53640926-AAD7-44D8-BBD7-CCE9431645EC}">
              <a14:shadowObscured xmlns:a14="http://schemas.microsoft.com/office/drawing/2010/main"/>
            </a:ext>
          </a:extLst>
        </p:spPr>
      </p:pic>
      <p:sp>
        <p:nvSpPr>
          <p:cNvPr id="18" name="TextBox 17">
            <a:extLst>
              <a:ext uri="{FF2B5EF4-FFF2-40B4-BE49-F238E27FC236}">
                <a16:creationId xmlns:a16="http://schemas.microsoft.com/office/drawing/2014/main" id="{8950C01F-6629-BBB2-10F4-F9A09EAC87A4}"/>
              </a:ext>
            </a:extLst>
          </p:cNvPr>
          <p:cNvSpPr txBox="1"/>
          <p:nvPr/>
        </p:nvSpPr>
        <p:spPr>
          <a:xfrm>
            <a:off x="2679914" y="1967168"/>
            <a:ext cx="2169474" cy="707886"/>
          </a:xfrm>
          <a:prstGeom prst="rect">
            <a:avLst/>
          </a:prstGeom>
          <a:noFill/>
        </p:spPr>
        <p:txBody>
          <a:bodyPr wrap="square" rtlCol="0">
            <a:spAutoFit/>
          </a:bodyPr>
          <a:lstStyle/>
          <a:p>
            <a:pPr algn="ctr"/>
            <a:r>
              <a:rPr lang="en-GB" sz="4000" dirty="0">
                <a:solidFill>
                  <a:schemeClr val="bg1"/>
                </a:solidFill>
                <a:latin typeface="Poppins SemiBold" panose="00000700000000000000" pitchFamily="2" charset="0"/>
                <a:cs typeface="Poppins SemiBold" panose="00000700000000000000" pitchFamily="2" charset="0"/>
              </a:rPr>
              <a:t>Bert</a:t>
            </a:r>
          </a:p>
        </p:txBody>
      </p:sp>
      <p:sp>
        <p:nvSpPr>
          <p:cNvPr id="39" name="TextBox 38">
            <a:extLst>
              <a:ext uri="{FF2B5EF4-FFF2-40B4-BE49-F238E27FC236}">
                <a16:creationId xmlns:a16="http://schemas.microsoft.com/office/drawing/2014/main" id="{F071672C-1826-7AD6-D8C2-F8BACA6F20A2}"/>
              </a:ext>
            </a:extLst>
          </p:cNvPr>
          <p:cNvSpPr txBox="1"/>
          <p:nvPr/>
        </p:nvSpPr>
        <p:spPr>
          <a:xfrm>
            <a:off x="5689233" y="2244568"/>
            <a:ext cx="2169474" cy="1015663"/>
          </a:xfrm>
          <a:prstGeom prst="rect">
            <a:avLst/>
          </a:prstGeom>
          <a:noFill/>
        </p:spPr>
        <p:txBody>
          <a:bodyPr wrap="square" rtlCol="0">
            <a:spAutoFit/>
          </a:bodyPr>
          <a:lstStyle/>
          <a:p>
            <a:pPr algn="ctr"/>
            <a:r>
              <a:rPr lang="en-GB" sz="2000" dirty="0">
                <a:solidFill>
                  <a:schemeClr val="bg1"/>
                </a:solidFill>
                <a:latin typeface="Poppins SemiBold" panose="00000700000000000000" pitchFamily="2" charset="0"/>
                <a:cs typeface="Poppins SemiBold" panose="00000700000000000000" pitchFamily="2" charset="0"/>
              </a:rPr>
              <a:t>physical &amp; cognitive screening</a:t>
            </a:r>
          </a:p>
        </p:txBody>
      </p:sp>
      <p:sp>
        <p:nvSpPr>
          <p:cNvPr id="41" name="TextBox 40">
            <a:extLst>
              <a:ext uri="{FF2B5EF4-FFF2-40B4-BE49-F238E27FC236}">
                <a16:creationId xmlns:a16="http://schemas.microsoft.com/office/drawing/2014/main" id="{768224E5-3D03-8024-0A81-A3C886ABBDFA}"/>
              </a:ext>
            </a:extLst>
          </p:cNvPr>
          <p:cNvSpPr txBox="1"/>
          <p:nvPr/>
        </p:nvSpPr>
        <p:spPr>
          <a:xfrm>
            <a:off x="2541654" y="5080904"/>
            <a:ext cx="2360645" cy="646331"/>
          </a:xfrm>
          <a:prstGeom prst="rect">
            <a:avLst/>
          </a:prstGeom>
          <a:noFill/>
        </p:spPr>
        <p:txBody>
          <a:bodyPr wrap="square" rtlCol="0">
            <a:spAutoFit/>
          </a:bodyPr>
          <a:lstStyle/>
          <a:p>
            <a:pPr algn="ctr"/>
            <a:r>
              <a:rPr lang="en-GB" dirty="0">
                <a:solidFill>
                  <a:schemeClr val="bg1"/>
                </a:solidFill>
                <a:latin typeface="Poppins SemiBold" panose="00000700000000000000" pitchFamily="2" charset="0"/>
                <a:cs typeface="Poppins SemiBold" panose="00000700000000000000" pitchFamily="2" charset="0"/>
              </a:rPr>
              <a:t>report &amp; recommendations</a:t>
            </a:r>
          </a:p>
        </p:txBody>
      </p:sp>
      <p:sp>
        <p:nvSpPr>
          <p:cNvPr id="42" name="TextBox 41">
            <a:extLst>
              <a:ext uri="{FF2B5EF4-FFF2-40B4-BE49-F238E27FC236}">
                <a16:creationId xmlns:a16="http://schemas.microsoft.com/office/drawing/2014/main" id="{8196EBC5-0C96-FA48-58C3-E4D43ECD5AB8}"/>
              </a:ext>
            </a:extLst>
          </p:cNvPr>
          <p:cNvSpPr txBox="1"/>
          <p:nvPr/>
        </p:nvSpPr>
        <p:spPr>
          <a:xfrm>
            <a:off x="8859627" y="4979001"/>
            <a:ext cx="2169474" cy="830997"/>
          </a:xfrm>
          <a:prstGeom prst="rect">
            <a:avLst/>
          </a:prstGeom>
          <a:noFill/>
        </p:spPr>
        <p:txBody>
          <a:bodyPr wrap="square" rtlCol="0">
            <a:spAutoFit/>
          </a:bodyPr>
          <a:lstStyle/>
          <a:p>
            <a:pPr algn="ctr"/>
            <a:r>
              <a:rPr lang="en-GB" sz="2400" dirty="0">
                <a:solidFill>
                  <a:schemeClr val="bg1"/>
                </a:solidFill>
                <a:latin typeface="Poppins SemiBold" panose="00000700000000000000" pitchFamily="2" charset="0"/>
                <a:cs typeface="Poppins SemiBold" panose="00000700000000000000" pitchFamily="2" charset="0"/>
              </a:rPr>
              <a:t>on road assessment</a:t>
            </a:r>
          </a:p>
        </p:txBody>
      </p:sp>
      <p:sp>
        <p:nvSpPr>
          <p:cNvPr id="43" name="TextBox 42">
            <a:extLst>
              <a:ext uri="{FF2B5EF4-FFF2-40B4-BE49-F238E27FC236}">
                <a16:creationId xmlns:a16="http://schemas.microsoft.com/office/drawing/2014/main" id="{EEAC1E3B-CB75-E531-F9F9-703359D7E3E6}"/>
              </a:ext>
            </a:extLst>
          </p:cNvPr>
          <p:cNvSpPr txBox="1"/>
          <p:nvPr/>
        </p:nvSpPr>
        <p:spPr>
          <a:xfrm>
            <a:off x="5793105" y="5191409"/>
            <a:ext cx="2169474" cy="461665"/>
          </a:xfrm>
          <a:prstGeom prst="rect">
            <a:avLst/>
          </a:prstGeom>
          <a:noFill/>
        </p:spPr>
        <p:txBody>
          <a:bodyPr wrap="square" rtlCol="0">
            <a:spAutoFit/>
          </a:bodyPr>
          <a:lstStyle/>
          <a:p>
            <a:pPr algn="ctr"/>
            <a:r>
              <a:rPr lang="en-GB" sz="2400" dirty="0">
                <a:solidFill>
                  <a:schemeClr val="bg1"/>
                </a:solidFill>
                <a:latin typeface="Poppins SemiBold" panose="00000700000000000000" pitchFamily="2" charset="0"/>
                <a:cs typeface="Poppins SemiBold" panose="00000700000000000000" pitchFamily="2" charset="0"/>
              </a:rPr>
              <a:t>debrief</a:t>
            </a:r>
          </a:p>
        </p:txBody>
      </p:sp>
      <p:grpSp>
        <p:nvGrpSpPr>
          <p:cNvPr id="7" name="Group 6">
            <a:extLst>
              <a:ext uri="{FF2B5EF4-FFF2-40B4-BE49-F238E27FC236}">
                <a16:creationId xmlns:a16="http://schemas.microsoft.com/office/drawing/2014/main" id="{5F04ABB3-EC18-2597-BC50-7D1E653C0DBC}"/>
              </a:ext>
            </a:extLst>
          </p:cNvPr>
          <p:cNvGrpSpPr/>
          <p:nvPr/>
        </p:nvGrpSpPr>
        <p:grpSpPr>
          <a:xfrm>
            <a:off x="2405601" y="-59739"/>
            <a:ext cx="9777525" cy="6914205"/>
            <a:chOff x="-64604" y="-68905"/>
            <a:chExt cx="9777525" cy="6914205"/>
          </a:xfrm>
        </p:grpSpPr>
        <p:cxnSp>
          <p:nvCxnSpPr>
            <p:cNvPr id="8" name="Connector: Curved 7">
              <a:extLst>
                <a:ext uri="{FF2B5EF4-FFF2-40B4-BE49-F238E27FC236}">
                  <a16:creationId xmlns:a16="http://schemas.microsoft.com/office/drawing/2014/main" id="{F3137230-8189-19AA-41D3-E2EF907F0531}"/>
                </a:ext>
              </a:extLst>
            </p:cNvPr>
            <p:cNvCxnSpPr>
              <a:stCxn id="20" idx="3"/>
              <a:endCxn id="15" idx="3"/>
            </p:cNvCxnSpPr>
            <p:nvPr/>
          </p:nvCxnSpPr>
          <p:spPr>
            <a:xfrm>
              <a:off x="1558925" y="1545432"/>
              <a:ext cx="1460970" cy="4562378"/>
            </a:xfrm>
            <a:prstGeom prst="curvedConnector3">
              <a:avLst>
                <a:gd name="adj1" fmla="val 513432"/>
              </a:avLst>
            </a:prstGeom>
            <a:ln w="76200">
              <a:noFill/>
              <a:prstDash val="lgDash"/>
              <a:tailEnd type="triangle"/>
            </a:ln>
          </p:spPr>
          <p:style>
            <a:lnRef idx="1">
              <a:schemeClr val="accent1"/>
            </a:lnRef>
            <a:fillRef idx="0">
              <a:schemeClr val="accent1"/>
            </a:fillRef>
            <a:effectRef idx="0">
              <a:schemeClr val="accent1"/>
            </a:effectRef>
            <a:fontRef idx="minor">
              <a:schemeClr val="tx1"/>
            </a:fontRef>
          </p:style>
        </p:cxnSp>
        <p:pic>
          <p:nvPicPr>
            <p:cNvPr id="11" name="Picture 8">
              <a:extLst>
                <a:ext uri="{FF2B5EF4-FFF2-40B4-BE49-F238E27FC236}">
                  <a16:creationId xmlns:a16="http://schemas.microsoft.com/office/drawing/2014/main" id="{A89FA716-2B58-D816-6468-7D0B23A35B4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99000"/>
                      </a14:imgEffect>
                    </a14:imgLayer>
                  </a14:imgProps>
                </a:ext>
                <a:ext uri="{28A0092B-C50C-407E-A947-70E740481C1C}">
                  <a14:useLocalDpi xmlns:a14="http://schemas.microsoft.com/office/drawing/2010/main" val="0"/>
                </a:ext>
              </a:extLst>
            </a:blip>
            <a:srcRect r="1993"/>
            <a:stretch/>
          </p:blipFill>
          <p:spPr bwMode="auto">
            <a:xfrm>
              <a:off x="791113" y="5392738"/>
              <a:ext cx="1535623" cy="1452562"/>
            </a:xfrm>
            <a:prstGeom prst="rect">
              <a:avLst/>
            </a:prstGeom>
            <a:noFill/>
            <a:ln w="9525">
              <a:no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12" name="Rectangle 11">
              <a:extLst>
                <a:ext uri="{FF2B5EF4-FFF2-40B4-BE49-F238E27FC236}">
                  <a16:creationId xmlns:a16="http://schemas.microsoft.com/office/drawing/2014/main" id="{877102D4-8A12-C860-2833-025D0D2C792A}"/>
                </a:ext>
              </a:extLst>
            </p:cNvPr>
            <p:cNvSpPr/>
            <p:nvPr/>
          </p:nvSpPr>
          <p:spPr>
            <a:xfrm>
              <a:off x="200278" y="295702"/>
              <a:ext cx="1596911" cy="427809"/>
            </a:xfrm>
            <a:prstGeom prst="rect">
              <a:avLst/>
            </a:prstGeom>
            <a:ln>
              <a:noFill/>
            </a:ln>
          </p:spPr>
          <p:txBody>
            <a:bodyPr wrap="none">
              <a:spAutoFit/>
            </a:bodyPr>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a:solidFill>
                      <a:prstClr val="black">
                        <a:lumMod val="95000"/>
                        <a:lumOff val="5000"/>
                      </a:prstClr>
                    </a:solidFill>
                  </a:ln>
                  <a:solidFill>
                    <a:srgbClr val="B154EA"/>
                  </a:solidFill>
                  <a:effectLst/>
                  <a:uLnTx/>
                  <a:uFillTx/>
                  <a:latin typeface="Poppins Medium" panose="00000600000000000000" pitchFamily="2" charset="0"/>
                  <a:cs typeface="Poppins Medium" panose="00000600000000000000" pitchFamily="2" charset="0"/>
                </a:rPr>
                <a:t>Interview</a:t>
              </a:r>
            </a:p>
          </p:txBody>
        </p:sp>
        <p:sp>
          <p:nvSpPr>
            <p:cNvPr id="14" name="Rectangle 13">
              <a:extLst>
                <a:ext uri="{FF2B5EF4-FFF2-40B4-BE49-F238E27FC236}">
                  <a16:creationId xmlns:a16="http://schemas.microsoft.com/office/drawing/2014/main" id="{C85C339A-7875-A8BB-BD92-66CB35E35AFB}"/>
                </a:ext>
              </a:extLst>
            </p:cNvPr>
            <p:cNvSpPr/>
            <p:nvPr/>
          </p:nvSpPr>
          <p:spPr>
            <a:xfrm>
              <a:off x="7513707" y="2337233"/>
              <a:ext cx="2199214" cy="760208"/>
            </a:xfrm>
            <a:prstGeom prst="rect">
              <a:avLst/>
            </a:prstGeom>
            <a:ln>
              <a:noFill/>
            </a:ln>
          </p:spPr>
          <p:txBody>
            <a:bodyPr>
              <a:spAutoFit/>
            </a:bodyPr>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w="15875">
                    <a:solidFill>
                      <a:prstClr val="black">
                        <a:lumMod val="95000"/>
                        <a:lumOff val="5000"/>
                      </a:prstClr>
                    </a:solidFill>
                  </a:ln>
                  <a:solidFill>
                    <a:srgbClr val="33CC33"/>
                  </a:solidFill>
                  <a:effectLst/>
                  <a:uLnTx/>
                  <a:uFillTx/>
                  <a:latin typeface="Poppins Medium" panose="00000600000000000000" pitchFamily="2" charset="0"/>
                  <a:cs typeface="Poppins Medium" panose="00000600000000000000" pitchFamily="2" charset="0"/>
                </a:rPr>
                <a:t>Off/on road assessment</a:t>
              </a:r>
            </a:p>
          </p:txBody>
        </p:sp>
        <p:sp>
          <p:nvSpPr>
            <p:cNvPr id="15" name="Rectangle 14">
              <a:extLst>
                <a:ext uri="{FF2B5EF4-FFF2-40B4-BE49-F238E27FC236}">
                  <a16:creationId xmlns:a16="http://schemas.microsoft.com/office/drawing/2014/main" id="{300C70B6-8365-1EEE-6D39-5E2B13909209}"/>
                </a:ext>
              </a:extLst>
            </p:cNvPr>
            <p:cNvSpPr/>
            <p:nvPr/>
          </p:nvSpPr>
          <p:spPr>
            <a:xfrm>
              <a:off x="-64604" y="5663073"/>
              <a:ext cx="3084499" cy="889474"/>
            </a:xfrm>
            <a:prstGeom prst="rect">
              <a:avLst/>
            </a:prstGeom>
            <a:ln>
              <a:noFill/>
            </a:ln>
          </p:spPr>
          <p:txBody>
            <a:bodyPr wrap="none">
              <a:spAutoFit/>
            </a:bodyPr>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w="15875">
                    <a:solidFill>
                      <a:prstClr val="black">
                        <a:lumMod val="95000"/>
                        <a:lumOff val="5000"/>
                      </a:prstClr>
                    </a:solidFill>
                  </a:ln>
                  <a:solidFill>
                    <a:srgbClr val="F79646">
                      <a:lumMod val="75000"/>
                    </a:srgbClr>
                  </a:solidFill>
                  <a:effectLst/>
                  <a:uLnTx/>
                  <a:uFillTx/>
                  <a:latin typeface="Poppins Medium" panose="00000600000000000000" pitchFamily="2" charset="0"/>
                  <a:cs typeface="Poppins Medium" panose="00000600000000000000" pitchFamily="2" charset="0"/>
                </a:rPr>
                <a:t>Report/</a:t>
              </a:r>
            </a:p>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w="15875">
                    <a:solidFill>
                      <a:prstClr val="black">
                        <a:lumMod val="95000"/>
                        <a:lumOff val="5000"/>
                      </a:prstClr>
                    </a:solidFill>
                  </a:ln>
                  <a:solidFill>
                    <a:srgbClr val="F79646">
                      <a:lumMod val="75000"/>
                    </a:srgbClr>
                  </a:solidFill>
                  <a:effectLst/>
                  <a:uLnTx/>
                  <a:uFillTx/>
                  <a:latin typeface="Poppins Medium" panose="00000600000000000000" pitchFamily="2" charset="0"/>
                  <a:cs typeface="Poppins Medium" panose="00000600000000000000" pitchFamily="2" charset="0"/>
                </a:rPr>
                <a:t>recommendations</a:t>
              </a:r>
            </a:p>
          </p:txBody>
        </p:sp>
        <p:pic>
          <p:nvPicPr>
            <p:cNvPr id="16" name="Picture 10" descr="C:\Users\cjones\Desktop\images.jpg">
              <a:extLst>
                <a:ext uri="{FF2B5EF4-FFF2-40B4-BE49-F238E27FC236}">
                  <a16:creationId xmlns:a16="http://schemas.microsoft.com/office/drawing/2014/main" id="{51F2B0FF-1B86-71BC-9B0A-59433F9DBD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7300" y="4105275"/>
              <a:ext cx="1465263" cy="12874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7" name="Picture 3" descr="C:\Users\cjones\Desktop\IMG_0283.jpg">
              <a:extLst>
                <a:ext uri="{FF2B5EF4-FFF2-40B4-BE49-F238E27FC236}">
                  <a16:creationId xmlns:a16="http://schemas.microsoft.com/office/drawing/2014/main" id="{1724A0BF-90E3-5438-141B-B5840806D7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32430"/>
            <a:stretch>
              <a:fillRect/>
            </a:stretch>
          </p:blipFill>
          <p:spPr bwMode="auto">
            <a:xfrm>
              <a:off x="6683375" y="960438"/>
              <a:ext cx="2038350" cy="10334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1E81FBD9-9D46-A9EE-A2D4-75489CFABC46}"/>
                </a:ext>
              </a:extLst>
            </p:cNvPr>
            <p:cNvSpPr/>
            <p:nvPr/>
          </p:nvSpPr>
          <p:spPr>
            <a:xfrm>
              <a:off x="1660965" y="605550"/>
              <a:ext cx="2636345" cy="847103"/>
            </a:xfrm>
            <a:prstGeom prst="rect">
              <a:avLst/>
            </a:prstGeom>
            <a:ln>
              <a:noFill/>
            </a:ln>
          </p:spPr>
          <p:style>
            <a:lnRef idx="0">
              <a:scrgbClr r="0" g="0" b="0"/>
            </a:lnRef>
            <a:fillRef idx="0">
              <a:scrgbClr r="0" g="0" b="0"/>
            </a:fillRef>
            <a:effectRef idx="0">
              <a:scrgbClr r="0" g="0" b="0"/>
            </a:effectRef>
            <a:fontRef idx="minor">
              <a:schemeClr val="lt1"/>
            </a:fontRef>
          </p:style>
          <p:txBody>
            <a:bodyPr lIns="199136" tIns="0" rIns="199136" bIns="0" spcCol="1270"/>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a:solidFill>
                      <a:prstClr val="black">
                        <a:lumMod val="95000"/>
                        <a:lumOff val="5000"/>
                      </a:prstClr>
                    </a:solidFill>
                  </a:ln>
                  <a:solidFill>
                    <a:srgbClr val="4BACC6">
                      <a:lumMod val="60000"/>
                      <a:lumOff val="40000"/>
                    </a:srgbClr>
                  </a:solidFill>
                  <a:effectLst/>
                  <a:uLnTx/>
                  <a:uFillTx/>
                  <a:latin typeface="Poppins Medium" panose="00000600000000000000" pitchFamily="2" charset="0"/>
                  <a:cs typeface="Poppins Medium" panose="00000600000000000000" pitchFamily="2" charset="0"/>
                </a:rPr>
                <a:t>Physical Assessment</a:t>
              </a:r>
            </a:p>
          </p:txBody>
        </p:sp>
        <p:pic>
          <p:nvPicPr>
            <p:cNvPr id="20" name="Picture 4" descr="C:\Users\cjones\Desktop\40_interview.jpg">
              <a:extLst>
                <a:ext uri="{FF2B5EF4-FFF2-40B4-BE49-F238E27FC236}">
                  <a16:creationId xmlns:a16="http://schemas.microsoft.com/office/drawing/2014/main" id="{20EC06BC-EE4A-ABF9-6C92-5A4A201EB1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7650" y="908050"/>
              <a:ext cx="1311275" cy="12747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2E5DDD8B-7228-45AF-E3FA-D3E14E906950}"/>
                </a:ext>
              </a:extLst>
            </p:cNvPr>
            <p:cNvSpPr/>
            <p:nvPr/>
          </p:nvSpPr>
          <p:spPr bwMode="auto">
            <a:xfrm>
              <a:off x="4960938" y="4650221"/>
              <a:ext cx="3004023" cy="1265978"/>
            </a:xfrm>
            <a:prstGeom prst="rect">
              <a:avLst/>
            </a:prstGeom>
            <a:ln>
              <a:noFill/>
            </a:ln>
          </p:spPr>
          <p:style>
            <a:lnRef idx="0">
              <a:scrgbClr r="0" g="0" b="0"/>
            </a:lnRef>
            <a:fillRef idx="0">
              <a:scrgbClr r="0" g="0" b="0"/>
            </a:fillRef>
            <a:effectRef idx="0">
              <a:scrgbClr r="0" g="0" b="0"/>
            </a:effectRef>
            <a:fontRef idx="minor">
              <a:schemeClr val="lt1"/>
            </a:fontRef>
          </p:style>
          <p:txBody>
            <a:bodyPr lIns="199136" tIns="199136" rIns="199136" bIns="199136" spcCol="1270" anchor="ctr"/>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800" b="1" i="0" u="none" strike="noStrike" kern="1200" cap="none" spc="0" normalizeH="0" baseline="0" noProof="0" dirty="0">
                  <a:ln w="15875">
                    <a:solidFill>
                      <a:prstClr val="black">
                        <a:lumMod val="95000"/>
                        <a:lumOff val="5000"/>
                      </a:prstClr>
                    </a:solidFill>
                  </a:ln>
                  <a:solidFill>
                    <a:srgbClr val="C0504D">
                      <a:lumMod val="60000"/>
                      <a:lumOff val="40000"/>
                    </a:srgbClr>
                  </a:solidFill>
                  <a:effectLst>
                    <a:outerShdw blurRad="38100" dist="38100" dir="2700000" algn="tl">
                      <a:srgbClr val="000000">
                        <a:alpha val="43137"/>
                      </a:srgbClr>
                    </a:outerShdw>
                  </a:effectLst>
                  <a:uLnTx/>
                  <a:uFillTx/>
                  <a:latin typeface="Poppins Medium" panose="00000600000000000000" pitchFamily="2" charset="0"/>
                  <a:cs typeface="Poppins Medium" panose="00000600000000000000" pitchFamily="2" charset="0"/>
                </a:rPr>
                <a:t>Adaptations?</a:t>
              </a:r>
            </a:p>
          </p:txBody>
        </p:sp>
        <p:sp>
          <p:nvSpPr>
            <p:cNvPr id="22" name="Rectangle 21">
              <a:extLst>
                <a:ext uri="{FF2B5EF4-FFF2-40B4-BE49-F238E27FC236}">
                  <a16:creationId xmlns:a16="http://schemas.microsoft.com/office/drawing/2014/main" id="{C52983E4-C55D-ED0B-B8BB-14DBCFEF98FB}"/>
                </a:ext>
              </a:extLst>
            </p:cNvPr>
            <p:cNvSpPr/>
            <p:nvPr/>
          </p:nvSpPr>
          <p:spPr>
            <a:xfrm>
              <a:off x="2638700" y="5416755"/>
              <a:ext cx="1295546" cy="427809"/>
            </a:xfrm>
            <a:prstGeom prst="rect">
              <a:avLst/>
            </a:prstGeom>
            <a:ln>
              <a:noFill/>
            </a:ln>
          </p:spPr>
          <p:txBody>
            <a:bodyPr wrap="none">
              <a:spAutoFit/>
            </a:bodyPr>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a:solidFill>
                      <a:prstClr val="black">
                        <a:lumMod val="95000"/>
                        <a:lumOff val="5000"/>
                      </a:prstClr>
                    </a:solidFill>
                  </a:ln>
                  <a:solidFill>
                    <a:srgbClr val="4F81BD">
                      <a:lumMod val="75000"/>
                    </a:srgbClr>
                  </a:solidFill>
                  <a:effectLst/>
                  <a:uLnTx/>
                  <a:uFillTx/>
                  <a:latin typeface="Poppins Medium" panose="00000600000000000000" pitchFamily="2" charset="0"/>
                  <a:cs typeface="Poppins Medium" panose="00000600000000000000" pitchFamily="2" charset="0"/>
                </a:rPr>
                <a:t>Debrief</a:t>
              </a:r>
            </a:p>
          </p:txBody>
        </p:sp>
        <p:sp>
          <p:nvSpPr>
            <p:cNvPr id="23" name="TextBox 21">
              <a:extLst>
                <a:ext uri="{FF2B5EF4-FFF2-40B4-BE49-F238E27FC236}">
                  <a16:creationId xmlns:a16="http://schemas.microsoft.com/office/drawing/2014/main" id="{BCF596B1-7970-1A19-09AE-3DE419942EAC}"/>
                </a:ext>
              </a:extLst>
            </p:cNvPr>
            <p:cNvSpPr txBox="1">
              <a:spLocks noChangeArrowheads="1"/>
            </p:cNvSpPr>
            <p:nvPr/>
          </p:nvSpPr>
          <p:spPr bwMode="auto">
            <a:xfrm>
              <a:off x="2245641" y="2918011"/>
              <a:ext cx="4103687" cy="5238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GB" altLang="en-US" sz="2800" b="1" i="0" u="none" strike="noStrike" kern="1200" cap="none" spc="0" normalizeH="0" baseline="0" noProof="0" dirty="0">
                  <a:ln>
                    <a:noFill/>
                  </a:ln>
                  <a:solidFill>
                    <a:srgbClr val="2B1C4D"/>
                  </a:solidFill>
                  <a:effectLst/>
                  <a:uLnTx/>
                  <a:uFillTx/>
                  <a:latin typeface="Poppins Light" panose="00000400000000000000" pitchFamily="2" charset="0"/>
                  <a:cs typeface="Poppins Light" panose="00000400000000000000" pitchFamily="2" charset="0"/>
                </a:rPr>
                <a:t>Assessment  Process</a:t>
              </a:r>
            </a:p>
          </p:txBody>
        </p:sp>
        <p:sp>
          <p:nvSpPr>
            <p:cNvPr id="24" name="Rectangle 33">
              <a:extLst>
                <a:ext uri="{FF2B5EF4-FFF2-40B4-BE49-F238E27FC236}">
                  <a16:creationId xmlns:a16="http://schemas.microsoft.com/office/drawing/2014/main" id="{67A0F9F2-CC87-A18D-C45D-41A610C8C726}"/>
                </a:ext>
              </a:extLst>
            </p:cNvPr>
            <p:cNvSpPr>
              <a:spLocks noChangeArrowheads="1"/>
            </p:cNvSpPr>
            <p:nvPr/>
          </p:nvSpPr>
          <p:spPr bwMode="auto">
            <a:xfrm>
              <a:off x="2640013" y="1306080"/>
              <a:ext cx="996950" cy="749733"/>
            </a:xfrm>
            <a:prstGeom prst="rect">
              <a:avLst/>
            </a:prstGeom>
            <a:blipFill dpi="0" rotWithShape="0">
              <a:blip r:embed="rId9"/>
              <a:srcRect/>
              <a:stretch>
                <a:fillRect/>
              </a:stretch>
            </a:blipFill>
            <a:ln w="9525">
              <a:noFill/>
              <a:miter lim="800000"/>
              <a:headEnd/>
              <a:tailEnd/>
            </a:ln>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 name="Rectangle 24">
              <a:extLst>
                <a:ext uri="{FF2B5EF4-FFF2-40B4-BE49-F238E27FC236}">
                  <a16:creationId xmlns:a16="http://schemas.microsoft.com/office/drawing/2014/main" id="{1A0313F4-6B12-891B-A7DA-4D9B7573EE3A}"/>
                </a:ext>
              </a:extLst>
            </p:cNvPr>
            <p:cNvSpPr/>
            <p:nvPr/>
          </p:nvSpPr>
          <p:spPr>
            <a:xfrm>
              <a:off x="6461803" y="-68905"/>
              <a:ext cx="2420971" cy="1381064"/>
            </a:xfrm>
            <a:prstGeom prst="rect">
              <a:avLst/>
            </a:prstGeom>
            <a:ln>
              <a:noFill/>
            </a:ln>
          </p:spPr>
          <p:style>
            <a:lnRef idx="0">
              <a:scrgbClr r="0" g="0" b="0"/>
            </a:lnRef>
            <a:fillRef idx="0">
              <a:scrgbClr r="0" g="0" b="0"/>
            </a:fillRef>
            <a:effectRef idx="0">
              <a:scrgbClr r="0" g="0" b="0"/>
            </a:effectRef>
            <a:fontRef idx="minor">
              <a:schemeClr val="lt1"/>
            </a:fontRef>
          </p:style>
          <p:txBody>
            <a:bodyPr lIns="199136" tIns="199136" rIns="199136" bIns="0" spcCol="1270" anchor="b" anchorCtr="1"/>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w="12700">
                    <a:solidFill>
                      <a:prstClr val="black">
                        <a:lumMod val="95000"/>
                        <a:lumOff val="5000"/>
                      </a:prstClr>
                    </a:solidFill>
                  </a:ln>
                  <a:solidFill>
                    <a:prstClr val="white"/>
                  </a:solidFill>
                  <a:effectLst/>
                  <a:uLnTx/>
                  <a:uFillTx/>
                  <a:latin typeface="Century Gothic" panose="020B0502020202020204"/>
                  <a:ea typeface="+mn-ea"/>
                  <a:cs typeface="+mn-cs"/>
                </a:rPr>
                <a:t>Visual Assessment</a:t>
              </a:r>
            </a:p>
          </p:txBody>
        </p:sp>
        <p:sp>
          <p:nvSpPr>
            <p:cNvPr id="26" name="Rectangle 25">
              <a:extLst>
                <a:ext uri="{FF2B5EF4-FFF2-40B4-BE49-F238E27FC236}">
                  <a16:creationId xmlns:a16="http://schemas.microsoft.com/office/drawing/2014/main" id="{AC93190C-2E0F-F937-300B-287334D7C01C}"/>
                </a:ext>
              </a:extLst>
            </p:cNvPr>
            <p:cNvSpPr/>
            <p:nvPr/>
          </p:nvSpPr>
          <p:spPr>
            <a:xfrm>
              <a:off x="3961682" y="525636"/>
              <a:ext cx="2828017" cy="427809"/>
            </a:xfrm>
            <a:prstGeom prst="rect">
              <a:avLst/>
            </a:prstGeom>
            <a:ln>
              <a:noFill/>
            </a:ln>
          </p:spPr>
          <p:txBody>
            <a:bodyPr wrap="none">
              <a:spAutoFit/>
            </a:bodyPr>
            <a:lstStyle/>
            <a:p>
              <a:pPr marL="0" marR="0" lvl="0" indent="0" algn="ctr" defTabSz="1244600" rtl="0" eaLnBrk="1" fontAlgn="auto" latinLnBrk="0" hangingPunct="1">
                <a:lnSpc>
                  <a:spcPct val="90000"/>
                </a:lnSpc>
                <a:spcBef>
                  <a:spcPts val="0"/>
                </a:spcBef>
                <a:spcAft>
                  <a:spcPct val="35000"/>
                </a:spcAft>
                <a:buClrTx/>
                <a:buSzTx/>
                <a:buFontTx/>
                <a:buNone/>
                <a:tabLst/>
                <a:defRPr/>
              </a:pPr>
              <a:r>
                <a:rPr kumimoji="0" lang="en-GB" sz="2400" b="1" i="0" u="none" strike="noStrike" kern="1200" cap="none" spc="0" normalizeH="0" baseline="0" noProof="0" dirty="0">
                  <a:ln>
                    <a:solidFill>
                      <a:prstClr val="black">
                        <a:lumMod val="95000"/>
                        <a:lumOff val="5000"/>
                      </a:prstClr>
                    </a:solidFill>
                  </a:ln>
                  <a:solidFill>
                    <a:srgbClr val="5AA0F5">
                      <a:lumMod val="75000"/>
                    </a:srgbClr>
                  </a:solidFill>
                  <a:effectLst/>
                  <a:uLnTx/>
                  <a:uFillTx/>
                  <a:latin typeface="Poppins Medium" panose="00000600000000000000" pitchFamily="2" charset="0"/>
                  <a:cs typeface="Poppins Medium" panose="00000600000000000000" pitchFamily="2" charset="0"/>
                </a:rPr>
                <a:t>Cognitive Screen</a:t>
              </a:r>
            </a:p>
          </p:txBody>
        </p:sp>
        <p:pic>
          <p:nvPicPr>
            <p:cNvPr id="31" name="Picture 2">
              <a:extLst>
                <a:ext uri="{FF2B5EF4-FFF2-40B4-BE49-F238E27FC236}">
                  <a16:creationId xmlns:a16="http://schemas.microsoft.com/office/drawing/2014/main" id="{0AA00DD2-6816-414D-40D1-2DE3BA184AF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92913" y="3205163"/>
              <a:ext cx="1819275" cy="1673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0" name="Picture 4" descr="Form Icon on the home page: Creative Commons – Attribution (CC BY 3 ...">
              <a:extLst>
                <a:ext uri="{FF2B5EF4-FFF2-40B4-BE49-F238E27FC236}">
                  <a16:creationId xmlns:a16="http://schemas.microsoft.com/office/drawing/2014/main" id="{ABB166B7-1766-FB5D-24C0-4BD82B503B5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772025" y="1122363"/>
              <a:ext cx="1081088" cy="10795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2364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B729C44-82A6-FC44-F8E5-A46FD0BF162A}"/>
              </a:ext>
            </a:extLst>
          </p:cNvPr>
          <p:cNvGrpSpPr/>
          <p:nvPr/>
        </p:nvGrpSpPr>
        <p:grpSpPr>
          <a:xfrm>
            <a:off x="0" y="-203972"/>
            <a:ext cx="3028933" cy="7273383"/>
            <a:chOff x="0" y="-203972"/>
            <a:chExt cx="3028933" cy="7273383"/>
          </a:xfrm>
        </p:grpSpPr>
        <p:sp>
          <p:nvSpPr>
            <p:cNvPr id="4" name="Rectangle 3">
              <a:extLst>
                <a:ext uri="{FF2B5EF4-FFF2-40B4-BE49-F238E27FC236}">
                  <a16:creationId xmlns:a16="http://schemas.microsoft.com/office/drawing/2014/main" id="{E1882F72-BED1-2BD7-1F35-CDB39DA1962A}"/>
                </a:ext>
              </a:extLst>
            </p:cNvPr>
            <p:cNvSpPr/>
            <p:nvPr/>
          </p:nvSpPr>
          <p:spPr>
            <a:xfrm>
              <a:off x="0" y="0"/>
              <a:ext cx="2360645"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5">
              <a:extLst>
                <a:ext uri="{FF2B5EF4-FFF2-40B4-BE49-F238E27FC236}">
                  <a16:creationId xmlns:a16="http://schemas.microsoft.com/office/drawing/2014/main" id="{BA79665B-3A52-CF71-965F-6B0E42A7A8FB}"/>
                </a:ext>
              </a:extLst>
            </p:cNvPr>
            <p:cNvSpPr/>
            <p:nvPr/>
          </p:nvSpPr>
          <p:spPr>
            <a:xfrm rot="781514">
              <a:off x="1728467" y="1623671"/>
              <a:ext cx="1300466" cy="5445740"/>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364083 w 1274461"/>
                <a:gd name="connsiteY1" fmla="*/ 783362 h 5735844"/>
                <a:gd name="connsiteX2" fmla="*/ 1274461 w 1274461"/>
                <a:gd name="connsiteY2" fmla="*/ 5452166 h 5735844"/>
                <a:gd name="connsiteX3" fmla="*/ 0 w 1274461"/>
                <a:gd name="connsiteY3" fmla="*/ 5735844 h 5735844"/>
                <a:gd name="connsiteX4" fmla="*/ 0 w 1274461"/>
                <a:gd name="connsiteY4" fmla="*/ 0 h 5735844"/>
                <a:gd name="connsiteX0" fmla="*/ 0 w 1286115"/>
                <a:gd name="connsiteY0" fmla="*/ 0 h 5246379"/>
                <a:gd name="connsiteX1" fmla="*/ 375737 w 1286115"/>
                <a:gd name="connsiteY1" fmla="*/ 293897 h 5246379"/>
                <a:gd name="connsiteX2" fmla="*/ 1286115 w 1286115"/>
                <a:gd name="connsiteY2" fmla="*/ 4962701 h 5246379"/>
                <a:gd name="connsiteX3" fmla="*/ 11654 w 1286115"/>
                <a:gd name="connsiteY3" fmla="*/ 5246379 h 5246379"/>
                <a:gd name="connsiteX4" fmla="*/ 0 w 1286115"/>
                <a:gd name="connsiteY4" fmla="*/ 0 h 5246379"/>
                <a:gd name="connsiteX0" fmla="*/ 0 w 1261685"/>
                <a:gd name="connsiteY0" fmla="*/ 0 h 5246379"/>
                <a:gd name="connsiteX1" fmla="*/ 375737 w 1261685"/>
                <a:gd name="connsiteY1" fmla="*/ 293897 h 5246379"/>
                <a:gd name="connsiteX2" fmla="*/ 1261685 w 1261685"/>
                <a:gd name="connsiteY2" fmla="*/ 4859044 h 5246379"/>
                <a:gd name="connsiteX3" fmla="*/ 11654 w 1261685"/>
                <a:gd name="connsiteY3" fmla="*/ 5246379 h 5246379"/>
                <a:gd name="connsiteX4" fmla="*/ 0 w 1261685"/>
                <a:gd name="connsiteY4" fmla="*/ 0 h 5246379"/>
                <a:gd name="connsiteX0" fmla="*/ 7790 w 1269475"/>
                <a:gd name="connsiteY0" fmla="*/ 0 h 5166641"/>
                <a:gd name="connsiteX1" fmla="*/ 383527 w 1269475"/>
                <a:gd name="connsiteY1" fmla="*/ 293897 h 5166641"/>
                <a:gd name="connsiteX2" fmla="*/ 1269475 w 1269475"/>
                <a:gd name="connsiteY2" fmla="*/ 4859044 h 5166641"/>
                <a:gd name="connsiteX3" fmla="*/ 652 w 1269475"/>
                <a:gd name="connsiteY3" fmla="*/ 5166641 h 5166641"/>
                <a:gd name="connsiteX4" fmla="*/ 7790 w 1269475"/>
                <a:gd name="connsiteY4" fmla="*/ 0 h 5166641"/>
                <a:gd name="connsiteX0" fmla="*/ 7790 w 1256987"/>
                <a:gd name="connsiteY0" fmla="*/ 0 h 5166641"/>
                <a:gd name="connsiteX1" fmla="*/ 383527 w 1256987"/>
                <a:gd name="connsiteY1" fmla="*/ 293897 h 5166641"/>
                <a:gd name="connsiteX2" fmla="*/ 1256987 w 1256987"/>
                <a:gd name="connsiteY2" fmla="*/ 4878681 h 5166641"/>
                <a:gd name="connsiteX3" fmla="*/ 652 w 1256987"/>
                <a:gd name="connsiteY3" fmla="*/ 5166641 h 5166641"/>
                <a:gd name="connsiteX4" fmla="*/ 7790 w 1256987"/>
                <a:gd name="connsiteY4" fmla="*/ 0 h 516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987" h="5166641">
                  <a:moveTo>
                    <a:pt x="7790" y="0"/>
                  </a:moveTo>
                  <a:lnTo>
                    <a:pt x="383527" y="293897"/>
                  </a:lnTo>
                  <a:lnTo>
                    <a:pt x="1256987" y="4878681"/>
                  </a:lnTo>
                  <a:lnTo>
                    <a:pt x="652" y="5166641"/>
                  </a:lnTo>
                  <a:cubicBezTo>
                    <a:pt x="-3233" y="3417848"/>
                    <a:pt x="11675" y="1748793"/>
                    <a:pt x="779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5">
              <a:extLst>
                <a:ext uri="{FF2B5EF4-FFF2-40B4-BE49-F238E27FC236}">
                  <a16:creationId xmlns:a16="http://schemas.microsoft.com/office/drawing/2014/main" id="{1CF1712B-21B3-EAEE-353E-1368201254B1}"/>
                </a:ext>
              </a:extLst>
            </p:cNvPr>
            <p:cNvSpPr/>
            <p:nvPr/>
          </p:nvSpPr>
          <p:spPr>
            <a:xfrm rot="20339586">
              <a:off x="1980916" y="-203972"/>
              <a:ext cx="780912" cy="1963645"/>
            </a:xfrm>
            <a:custGeom>
              <a:avLst/>
              <a:gdLst>
                <a:gd name="connsiteX0" fmla="*/ 0 w 1090379"/>
                <a:gd name="connsiteY0" fmla="*/ 0 h 5735844"/>
                <a:gd name="connsiteX1" fmla="*/ 1090379 w 1090379"/>
                <a:gd name="connsiteY1" fmla="*/ 0 h 5735844"/>
                <a:gd name="connsiteX2" fmla="*/ 1090379 w 1090379"/>
                <a:gd name="connsiteY2" fmla="*/ 5735844 h 5735844"/>
                <a:gd name="connsiteX3" fmla="*/ 0 w 1090379"/>
                <a:gd name="connsiteY3" fmla="*/ 5735844 h 5735844"/>
                <a:gd name="connsiteX4" fmla="*/ 0 w 1090379"/>
                <a:gd name="connsiteY4" fmla="*/ 0 h 5735844"/>
                <a:gd name="connsiteX0" fmla="*/ 0 w 1090379"/>
                <a:gd name="connsiteY0" fmla="*/ 0 h 5735844"/>
                <a:gd name="connsiteX1" fmla="*/ 1090379 w 1090379"/>
                <a:gd name="connsiteY1" fmla="*/ 0 h 5735844"/>
                <a:gd name="connsiteX2" fmla="*/ 959490 w 1090379"/>
                <a:gd name="connsiteY2" fmla="*/ 5542250 h 5735844"/>
                <a:gd name="connsiteX3" fmla="*/ 0 w 1090379"/>
                <a:gd name="connsiteY3" fmla="*/ 5735844 h 5735844"/>
                <a:gd name="connsiteX4" fmla="*/ 0 w 1090379"/>
                <a:gd name="connsiteY4" fmla="*/ 0 h 5735844"/>
                <a:gd name="connsiteX0" fmla="*/ 0 w 1274461"/>
                <a:gd name="connsiteY0" fmla="*/ 0 h 5735844"/>
                <a:gd name="connsiteX1" fmla="*/ 1090379 w 1274461"/>
                <a:gd name="connsiteY1" fmla="*/ 0 h 5735844"/>
                <a:gd name="connsiteX2" fmla="*/ 1274461 w 1274461"/>
                <a:gd name="connsiteY2" fmla="*/ 5452166 h 5735844"/>
                <a:gd name="connsiteX3" fmla="*/ 0 w 1274461"/>
                <a:gd name="connsiteY3" fmla="*/ 5735844 h 5735844"/>
                <a:gd name="connsiteX4" fmla="*/ 0 w 1274461"/>
                <a:gd name="connsiteY4" fmla="*/ 0 h 5735844"/>
                <a:gd name="connsiteX0" fmla="*/ 0 w 1274461"/>
                <a:gd name="connsiteY0" fmla="*/ 0 h 5735844"/>
                <a:gd name="connsiteX1" fmla="*/ 963066 w 1274461"/>
                <a:gd name="connsiteY1" fmla="*/ 1152581 h 5735844"/>
                <a:gd name="connsiteX2" fmla="*/ 1274461 w 1274461"/>
                <a:gd name="connsiteY2" fmla="*/ 5452166 h 5735844"/>
                <a:gd name="connsiteX3" fmla="*/ 0 w 1274461"/>
                <a:gd name="connsiteY3" fmla="*/ 5735844 h 5735844"/>
                <a:gd name="connsiteX4" fmla="*/ 0 w 1274461"/>
                <a:gd name="connsiteY4" fmla="*/ 0 h 5735844"/>
                <a:gd name="connsiteX0" fmla="*/ 0 w 963066"/>
                <a:gd name="connsiteY0" fmla="*/ 0 h 5735844"/>
                <a:gd name="connsiteX1" fmla="*/ 963066 w 963066"/>
                <a:gd name="connsiteY1" fmla="*/ 1152581 h 5735844"/>
                <a:gd name="connsiteX2" fmla="*/ 336340 w 963066"/>
                <a:gd name="connsiteY2" fmla="*/ 5461428 h 5735844"/>
                <a:gd name="connsiteX3" fmla="*/ 0 w 963066"/>
                <a:gd name="connsiteY3" fmla="*/ 5735844 h 5735844"/>
                <a:gd name="connsiteX4" fmla="*/ 0 w 963066"/>
                <a:gd name="connsiteY4" fmla="*/ 0 h 5735844"/>
                <a:gd name="connsiteX0" fmla="*/ 0 w 718905"/>
                <a:gd name="connsiteY0" fmla="*/ 0 h 5735844"/>
                <a:gd name="connsiteX1" fmla="*/ 718905 w 718905"/>
                <a:gd name="connsiteY1" fmla="*/ 1042582 h 5735844"/>
                <a:gd name="connsiteX2" fmla="*/ 336340 w 718905"/>
                <a:gd name="connsiteY2" fmla="*/ 5461428 h 5735844"/>
                <a:gd name="connsiteX3" fmla="*/ 0 w 718905"/>
                <a:gd name="connsiteY3" fmla="*/ 5735844 h 5735844"/>
                <a:gd name="connsiteX4" fmla="*/ 0 w 718905"/>
                <a:gd name="connsiteY4" fmla="*/ 0 h 5735844"/>
                <a:gd name="connsiteX0" fmla="*/ 0 w 565730"/>
                <a:gd name="connsiteY0" fmla="*/ 0 h 5735844"/>
                <a:gd name="connsiteX1" fmla="*/ 565730 w 565730"/>
                <a:gd name="connsiteY1" fmla="*/ 893696 h 5735844"/>
                <a:gd name="connsiteX2" fmla="*/ 336340 w 565730"/>
                <a:gd name="connsiteY2" fmla="*/ 5461428 h 5735844"/>
                <a:gd name="connsiteX3" fmla="*/ 0 w 565730"/>
                <a:gd name="connsiteY3" fmla="*/ 5735844 h 5735844"/>
                <a:gd name="connsiteX4" fmla="*/ 0 w 565730"/>
                <a:gd name="connsiteY4" fmla="*/ 0 h 5735844"/>
                <a:gd name="connsiteX0" fmla="*/ 0 w 348499"/>
                <a:gd name="connsiteY0" fmla="*/ 0 h 5735844"/>
                <a:gd name="connsiteX1" fmla="*/ 348499 w 348499"/>
                <a:gd name="connsiteY1" fmla="*/ 872740 h 5735844"/>
                <a:gd name="connsiteX2" fmla="*/ 336340 w 348499"/>
                <a:gd name="connsiteY2" fmla="*/ 5461428 h 5735844"/>
                <a:gd name="connsiteX3" fmla="*/ 0 w 348499"/>
                <a:gd name="connsiteY3" fmla="*/ 5735844 h 5735844"/>
                <a:gd name="connsiteX4" fmla="*/ 0 w 348499"/>
                <a:gd name="connsiteY4" fmla="*/ 0 h 5735844"/>
                <a:gd name="connsiteX0" fmla="*/ 0 w 632988"/>
                <a:gd name="connsiteY0" fmla="*/ 0 h 5735844"/>
                <a:gd name="connsiteX1" fmla="*/ 632988 w 632988"/>
                <a:gd name="connsiteY1" fmla="*/ 740583 h 5735844"/>
                <a:gd name="connsiteX2" fmla="*/ 336340 w 632988"/>
                <a:gd name="connsiteY2" fmla="*/ 5461428 h 5735844"/>
                <a:gd name="connsiteX3" fmla="*/ 0 w 632988"/>
                <a:gd name="connsiteY3" fmla="*/ 5735844 h 5735844"/>
                <a:gd name="connsiteX4" fmla="*/ 0 w 632988"/>
                <a:gd name="connsiteY4" fmla="*/ 0 h 5735844"/>
                <a:gd name="connsiteX0" fmla="*/ 0 w 658050"/>
                <a:gd name="connsiteY0" fmla="*/ 1 h 6140586"/>
                <a:gd name="connsiteX1" fmla="*/ 658050 w 658050"/>
                <a:gd name="connsiteY1" fmla="*/ 1145325 h 6140586"/>
                <a:gd name="connsiteX2" fmla="*/ 361402 w 658050"/>
                <a:gd name="connsiteY2" fmla="*/ 5866170 h 6140586"/>
                <a:gd name="connsiteX3" fmla="*/ 25062 w 658050"/>
                <a:gd name="connsiteY3" fmla="*/ 6140586 h 6140586"/>
                <a:gd name="connsiteX4" fmla="*/ 0 w 658050"/>
                <a:gd name="connsiteY4" fmla="*/ 1 h 6140586"/>
                <a:gd name="connsiteX0" fmla="*/ 0 w 694512"/>
                <a:gd name="connsiteY0" fmla="*/ 1 h 6140586"/>
                <a:gd name="connsiteX1" fmla="*/ 694512 w 694512"/>
                <a:gd name="connsiteY1" fmla="*/ 783093 h 6140586"/>
                <a:gd name="connsiteX2" fmla="*/ 361402 w 694512"/>
                <a:gd name="connsiteY2" fmla="*/ 5866170 h 6140586"/>
                <a:gd name="connsiteX3" fmla="*/ 25062 w 694512"/>
                <a:gd name="connsiteY3" fmla="*/ 6140586 h 6140586"/>
                <a:gd name="connsiteX4" fmla="*/ 0 w 694512"/>
                <a:gd name="connsiteY4" fmla="*/ 1 h 6140586"/>
                <a:gd name="connsiteX0" fmla="*/ 0 w 807961"/>
                <a:gd name="connsiteY0" fmla="*/ 1 h 6140586"/>
                <a:gd name="connsiteX1" fmla="*/ 807961 w 807961"/>
                <a:gd name="connsiteY1" fmla="*/ 943664 h 6140586"/>
                <a:gd name="connsiteX2" fmla="*/ 361402 w 807961"/>
                <a:gd name="connsiteY2" fmla="*/ 5866170 h 6140586"/>
                <a:gd name="connsiteX3" fmla="*/ 25062 w 807961"/>
                <a:gd name="connsiteY3" fmla="*/ 6140586 h 6140586"/>
                <a:gd name="connsiteX4" fmla="*/ 0 w 807961"/>
                <a:gd name="connsiteY4" fmla="*/ 1 h 6140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961" h="6140586">
                  <a:moveTo>
                    <a:pt x="0" y="1"/>
                  </a:moveTo>
                  <a:lnTo>
                    <a:pt x="807961" y="943664"/>
                  </a:lnTo>
                  <a:lnTo>
                    <a:pt x="361402" y="5866170"/>
                  </a:lnTo>
                  <a:lnTo>
                    <a:pt x="25062" y="6140586"/>
                  </a:lnTo>
                  <a:lnTo>
                    <a:pt x="0" y="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8" name="TextBox 17">
            <a:extLst>
              <a:ext uri="{FF2B5EF4-FFF2-40B4-BE49-F238E27FC236}">
                <a16:creationId xmlns:a16="http://schemas.microsoft.com/office/drawing/2014/main" id="{8950C01F-6629-BBB2-10F4-F9A09EAC87A4}"/>
              </a:ext>
            </a:extLst>
          </p:cNvPr>
          <p:cNvSpPr txBox="1"/>
          <p:nvPr/>
        </p:nvSpPr>
        <p:spPr>
          <a:xfrm>
            <a:off x="3729607" y="2317051"/>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DVLA</a:t>
            </a:r>
          </a:p>
        </p:txBody>
      </p:sp>
      <p:sp>
        <p:nvSpPr>
          <p:cNvPr id="19" name="TextBox 18">
            <a:extLst>
              <a:ext uri="{FF2B5EF4-FFF2-40B4-BE49-F238E27FC236}">
                <a16:creationId xmlns:a16="http://schemas.microsoft.com/office/drawing/2014/main" id="{6A68BCB9-B34B-FA25-856A-66792B0A63F4}"/>
              </a:ext>
            </a:extLst>
          </p:cNvPr>
          <p:cNvSpPr txBox="1"/>
          <p:nvPr/>
        </p:nvSpPr>
        <p:spPr>
          <a:xfrm>
            <a:off x="6146423" y="2317050"/>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Leal</a:t>
            </a:r>
          </a:p>
        </p:txBody>
      </p:sp>
      <p:sp>
        <p:nvSpPr>
          <p:cNvPr id="20" name="TextBox 19">
            <a:extLst>
              <a:ext uri="{FF2B5EF4-FFF2-40B4-BE49-F238E27FC236}">
                <a16:creationId xmlns:a16="http://schemas.microsoft.com/office/drawing/2014/main" id="{2B514BDB-9770-EC86-D27D-5AF14415F7E7}"/>
              </a:ext>
            </a:extLst>
          </p:cNvPr>
          <p:cNvSpPr txBox="1"/>
          <p:nvPr/>
        </p:nvSpPr>
        <p:spPr>
          <a:xfrm>
            <a:off x="8563239" y="2159686"/>
            <a:ext cx="1834637" cy="830997"/>
          </a:xfrm>
          <a:prstGeom prst="rect">
            <a:avLst/>
          </a:prstGeom>
          <a:noFill/>
        </p:spPr>
        <p:txBody>
          <a:bodyPr wrap="square" rtlCol="0">
            <a:spAutoFit/>
          </a:bodyPr>
          <a:lstStyle/>
          <a:p>
            <a:pPr algn="ctr"/>
            <a:r>
              <a:rPr lang="en-GB" sz="4800" dirty="0">
                <a:solidFill>
                  <a:schemeClr val="bg1"/>
                </a:solidFill>
                <a:latin typeface="Poppins SemiBold" panose="00000700000000000000" pitchFamily="2" charset="0"/>
                <a:cs typeface="Poppins SemiBold" panose="00000700000000000000" pitchFamily="2" charset="0"/>
              </a:rPr>
              <a:t>Case</a:t>
            </a:r>
          </a:p>
        </p:txBody>
      </p:sp>
      <p:sp>
        <p:nvSpPr>
          <p:cNvPr id="24" name="TextBox 23">
            <a:extLst>
              <a:ext uri="{FF2B5EF4-FFF2-40B4-BE49-F238E27FC236}">
                <a16:creationId xmlns:a16="http://schemas.microsoft.com/office/drawing/2014/main" id="{27B46C69-A684-7BEB-7E4C-8DD761CBA48E}"/>
              </a:ext>
            </a:extLst>
          </p:cNvPr>
          <p:cNvSpPr txBox="1"/>
          <p:nvPr/>
        </p:nvSpPr>
        <p:spPr>
          <a:xfrm>
            <a:off x="8563238" y="2722212"/>
            <a:ext cx="1834637" cy="523220"/>
          </a:xfrm>
          <a:prstGeom prst="rect">
            <a:avLst/>
          </a:prstGeom>
          <a:noFill/>
        </p:spPr>
        <p:txBody>
          <a:bodyPr wrap="square" rtlCol="0">
            <a:spAutoFit/>
          </a:bodyPr>
          <a:lstStyle/>
          <a:p>
            <a:pPr algn="ctr"/>
            <a:r>
              <a:rPr lang="en-GB" sz="2800" dirty="0">
                <a:solidFill>
                  <a:schemeClr val="bg1"/>
                </a:solidFill>
                <a:latin typeface="Poppins SemiBold" panose="00000700000000000000" pitchFamily="2" charset="0"/>
                <a:cs typeface="Poppins SemiBold" panose="00000700000000000000" pitchFamily="2" charset="0"/>
              </a:rPr>
              <a:t>Manager</a:t>
            </a:r>
          </a:p>
        </p:txBody>
      </p:sp>
      <p:pic>
        <p:nvPicPr>
          <p:cNvPr id="6" name="Picture 5">
            <a:extLst>
              <a:ext uri="{FF2B5EF4-FFF2-40B4-BE49-F238E27FC236}">
                <a16:creationId xmlns:a16="http://schemas.microsoft.com/office/drawing/2014/main" id="{6F6E255B-95D5-7DF5-D8ED-DB95619AD414}"/>
              </a:ext>
            </a:extLst>
          </p:cNvPr>
          <p:cNvPicPr>
            <a:picLocks noChangeAspect="1"/>
          </p:cNvPicPr>
          <p:nvPr/>
        </p:nvPicPr>
        <p:blipFill>
          <a:blip r:embed="rId3"/>
          <a:stretch>
            <a:fillRect/>
          </a:stretch>
        </p:blipFill>
        <p:spPr>
          <a:xfrm>
            <a:off x="226121" y="305916"/>
            <a:ext cx="1438781" cy="926672"/>
          </a:xfrm>
          <a:prstGeom prst="rect">
            <a:avLst/>
          </a:prstGeom>
        </p:spPr>
      </p:pic>
      <p:sp>
        <p:nvSpPr>
          <p:cNvPr id="14" name="Title 13">
            <a:extLst>
              <a:ext uri="{FF2B5EF4-FFF2-40B4-BE49-F238E27FC236}">
                <a16:creationId xmlns:a16="http://schemas.microsoft.com/office/drawing/2014/main" id="{1D5052E2-02DD-4295-84A1-04A22CAD6A76}"/>
              </a:ext>
            </a:extLst>
          </p:cNvPr>
          <p:cNvSpPr>
            <a:spLocks noGrp="1"/>
          </p:cNvSpPr>
          <p:nvPr>
            <p:ph type="title"/>
          </p:nvPr>
        </p:nvSpPr>
        <p:spPr>
          <a:xfrm>
            <a:off x="2796418" y="365125"/>
            <a:ext cx="8557382" cy="1325563"/>
          </a:xfrm>
        </p:spPr>
        <p:txBody>
          <a:bodyPr/>
          <a:lstStyle/>
          <a:p>
            <a:r>
              <a:rPr lang="en-GB" dirty="0">
                <a:latin typeface="Poppins SemiBold" panose="00000700000000000000" pitchFamily="2" charset="0"/>
                <a:cs typeface="Poppins SemiBold" panose="00000700000000000000" pitchFamily="2" charset="0"/>
              </a:rPr>
              <a:t>Outcome and recommendations</a:t>
            </a:r>
            <a:endParaRPr lang="en-GB" dirty="0"/>
          </a:p>
        </p:txBody>
      </p:sp>
      <p:sp>
        <p:nvSpPr>
          <p:cNvPr id="3" name="Content Placeholder 2">
            <a:extLst>
              <a:ext uri="{FF2B5EF4-FFF2-40B4-BE49-F238E27FC236}">
                <a16:creationId xmlns:a16="http://schemas.microsoft.com/office/drawing/2014/main" id="{1C7D31CC-FF6D-957E-9D92-82D3D9BF2AED}"/>
              </a:ext>
            </a:extLst>
          </p:cNvPr>
          <p:cNvSpPr>
            <a:spLocks noGrp="1" noRot="1" noMove="1" noResize="1" noEditPoints="1" noAdjustHandles="1" noChangeArrowheads="1" noChangeShapeType="1"/>
          </p:cNvSpPr>
          <p:nvPr>
            <p:ph idx="1"/>
          </p:nvPr>
        </p:nvSpPr>
        <p:spPr>
          <a:xfrm>
            <a:off x="2796418" y="1825625"/>
            <a:ext cx="8557382" cy="4351338"/>
          </a:xfrm>
        </p:spPr>
        <p:txBody>
          <a:bodyPr>
            <a:normAutofit fontScale="25000" lnSpcReduction="20000"/>
          </a:bodyPr>
          <a:lstStyle/>
          <a:p>
            <a:pPr marL="0" indent="0" algn="l">
              <a:buNone/>
            </a:pPr>
            <a:endParaRPr lang="en-GB" sz="4400" dirty="0">
              <a:solidFill>
                <a:srgbClr val="333333"/>
              </a:solidFill>
              <a:highlight>
                <a:srgbClr val="FFFFFF"/>
              </a:highlight>
              <a:latin typeface="Poppins" panose="00000500000000000000" pitchFamily="2" charset="0"/>
              <a:cs typeface="Poppins" panose="00000500000000000000" pitchFamily="2" charset="0"/>
            </a:endParaRPr>
          </a:p>
          <a:p>
            <a:pPr marL="0" indent="0" algn="l">
              <a:buNone/>
            </a:pPr>
            <a:endParaRPr lang="en-GB" sz="9600" dirty="0">
              <a:solidFill>
                <a:srgbClr val="333333"/>
              </a:solidFill>
              <a:highlight>
                <a:srgbClr val="FFFFFF"/>
              </a:highlight>
              <a:latin typeface="Poppins" panose="00000500000000000000" pitchFamily="2" charset="0"/>
              <a:cs typeface="Poppins" panose="00000500000000000000" pitchFamily="2" charset="0"/>
            </a:endParaRPr>
          </a:p>
          <a:p>
            <a:pPr marL="0" indent="0" algn="l">
              <a:buNone/>
            </a:pPr>
            <a:r>
              <a:rPr lang="en-GB" sz="9600" dirty="0">
                <a:solidFill>
                  <a:srgbClr val="333333"/>
                </a:solidFill>
                <a:highlight>
                  <a:srgbClr val="FFFFFF"/>
                </a:highlight>
                <a:latin typeface="Poppins" panose="00000500000000000000" pitchFamily="2" charset="0"/>
                <a:cs typeface="Poppins" panose="00000500000000000000" pitchFamily="2" charset="0"/>
              </a:rPr>
              <a:t>1) High percentage of our clients are deemed safe to</a:t>
            </a:r>
          </a:p>
          <a:p>
            <a:pPr marL="0" indent="0" algn="l">
              <a:buNone/>
            </a:pPr>
            <a:r>
              <a:rPr lang="en-GB" sz="9600" dirty="0">
                <a:solidFill>
                  <a:srgbClr val="333333"/>
                </a:solidFill>
                <a:highlight>
                  <a:srgbClr val="FFFFFF"/>
                </a:highlight>
                <a:latin typeface="Poppins" panose="00000500000000000000" pitchFamily="2" charset="0"/>
                <a:cs typeface="Poppins" panose="00000500000000000000" pitchFamily="2" charset="0"/>
              </a:rPr>
              <a:t> continue driving. We also offer regular check-ups after the initial assessment for those with progressive conditions. </a:t>
            </a:r>
          </a:p>
          <a:p>
            <a:pPr marL="0" indent="0" algn="l">
              <a:buNone/>
            </a:pPr>
            <a:endParaRPr lang="en-GB" sz="9600" dirty="0">
              <a:solidFill>
                <a:srgbClr val="333333"/>
              </a:solidFill>
              <a:highlight>
                <a:srgbClr val="FFFFFF"/>
              </a:highlight>
              <a:latin typeface="Poppins" panose="00000500000000000000" pitchFamily="2" charset="0"/>
              <a:cs typeface="Poppins" panose="00000500000000000000" pitchFamily="2" charset="0"/>
            </a:endParaRPr>
          </a:p>
          <a:p>
            <a:pPr marL="0" indent="0" algn="l">
              <a:buNone/>
            </a:pPr>
            <a:r>
              <a:rPr lang="en-GB" sz="9600" dirty="0">
                <a:solidFill>
                  <a:srgbClr val="333333"/>
                </a:solidFill>
                <a:highlight>
                  <a:srgbClr val="FFFFFF"/>
                </a:highlight>
                <a:latin typeface="Poppins" panose="00000500000000000000" pitchFamily="2" charset="0"/>
                <a:cs typeface="Poppins" panose="00000500000000000000" pitchFamily="2" charset="0"/>
              </a:rPr>
              <a:t>2) May recommend to a client that they are not currently safe, that they should take further recovery and/or tuition. </a:t>
            </a:r>
          </a:p>
          <a:p>
            <a:pPr marL="0" indent="0" algn="l">
              <a:buNone/>
            </a:pPr>
            <a:endParaRPr lang="en-GB" sz="9600" dirty="0">
              <a:solidFill>
                <a:srgbClr val="333333"/>
              </a:solidFill>
              <a:highlight>
                <a:srgbClr val="FFFFFF"/>
              </a:highlight>
              <a:latin typeface="Poppins" panose="00000500000000000000" pitchFamily="2" charset="0"/>
              <a:cs typeface="Poppins" panose="00000500000000000000" pitchFamily="2" charset="0"/>
            </a:endParaRPr>
          </a:p>
          <a:p>
            <a:pPr marL="0" indent="0" algn="l">
              <a:buNone/>
            </a:pPr>
            <a:r>
              <a:rPr lang="en-GB" sz="9600" dirty="0">
                <a:solidFill>
                  <a:srgbClr val="333333"/>
                </a:solidFill>
                <a:highlight>
                  <a:srgbClr val="FFFFFF"/>
                </a:highlight>
                <a:latin typeface="Poppins" panose="00000500000000000000" pitchFamily="2" charset="0"/>
                <a:cs typeface="Poppins" panose="00000500000000000000" pitchFamily="2" charset="0"/>
              </a:rPr>
              <a:t>3) On occasion, we do have to inform clients to stop driving but we are here to support them with this! </a:t>
            </a:r>
          </a:p>
          <a:p>
            <a:pPr marL="0" indent="0" algn="l">
              <a:buNone/>
            </a:pPr>
            <a:endParaRPr lang="en-GB" dirty="0">
              <a:solidFill>
                <a:srgbClr val="333333"/>
              </a:solidFill>
              <a:highlight>
                <a:srgbClr val="FFFFFF"/>
              </a:highlight>
              <a:latin typeface="Poppins" panose="00000500000000000000" pitchFamily="2" charset="0"/>
              <a:cs typeface="Poppins" panose="00000500000000000000" pitchFamily="2" charset="0"/>
            </a:endParaRPr>
          </a:p>
          <a:p>
            <a:pPr marL="0" indent="0" algn="l">
              <a:buNone/>
            </a:pPr>
            <a:endParaRPr lang="en-GB" dirty="0">
              <a:solidFill>
                <a:srgbClr val="333333"/>
              </a:solidFill>
              <a:highlight>
                <a:srgbClr val="FFFFFF"/>
              </a:highlight>
              <a:latin typeface="Poppins" panose="00000500000000000000" pitchFamily="2" charset="0"/>
              <a:cs typeface="Poppins" panose="00000500000000000000" pitchFamily="2" charset="0"/>
            </a:endParaRPr>
          </a:p>
          <a:p>
            <a:pPr marL="514350" indent="-514350" algn="l">
              <a:buAutoNum type="arabicParenR"/>
            </a:pPr>
            <a:endParaRPr lang="en-GB" dirty="0">
              <a:solidFill>
                <a:srgbClr val="333333"/>
              </a:solidFill>
              <a:highlight>
                <a:srgbClr val="FFFFFF"/>
              </a:highlight>
              <a:latin typeface="Poppins" panose="00000500000000000000" pitchFamily="2" charset="0"/>
              <a:cs typeface="Poppins" panose="00000500000000000000" pitchFamily="2" charset="0"/>
            </a:endParaRPr>
          </a:p>
          <a:p>
            <a:pPr algn="l">
              <a:buFont typeface="Arial" panose="020B0604020202020204" pitchFamily="34" charset="0"/>
              <a:buChar char="•"/>
            </a:pPr>
            <a:endParaRPr lang="en-GB" sz="4500" dirty="0">
              <a:solidFill>
                <a:srgbClr val="333333"/>
              </a:solidFill>
              <a:highlight>
                <a:srgbClr val="FFFFFF"/>
              </a:highlight>
              <a:latin typeface="Poppins" panose="00000500000000000000" pitchFamily="2" charset="0"/>
              <a:cs typeface="Poppins" panose="00000500000000000000" pitchFamily="2" charset="0"/>
            </a:endParaRPr>
          </a:p>
          <a:p>
            <a:pPr marL="0" indent="0" algn="l">
              <a:buNone/>
            </a:pPr>
            <a:r>
              <a:rPr lang="en-GB" sz="4500" dirty="0">
                <a:solidFill>
                  <a:srgbClr val="333333"/>
                </a:solidFill>
                <a:highlight>
                  <a:srgbClr val="FFFFFF"/>
                </a:highlight>
                <a:latin typeface="Poppins" panose="00000500000000000000" pitchFamily="2" charset="0"/>
                <a:cs typeface="Poppins" panose="00000500000000000000" pitchFamily="2" charset="0"/>
              </a:rPr>
              <a:t> </a:t>
            </a:r>
          </a:p>
          <a:p>
            <a:pPr algn="l">
              <a:buFont typeface="Arial" panose="020B0604020202020204" pitchFamily="34" charset="0"/>
              <a:buChar char="•"/>
            </a:pPr>
            <a:endParaRPr lang="en-GB" b="0" i="0" dirty="0">
              <a:solidFill>
                <a:srgbClr val="333333"/>
              </a:solidFill>
              <a:effectLst/>
              <a:highlight>
                <a:srgbClr val="FFFFFF"/>
              </a:highlight>
              <a:latin typeface="Poppins" panose="00000500000000000000" pitchFamily="2" charset="0"/>
              <a:cs typeface="Poppins" panose="00000500000000000000" pitchFamily="2" charset="0"/>
            </a:endParaRPr>
          </a:p>
          <a:p>
            <a:pPr algn="l">
              <a:buFont typeface="Arial" panose="020B0604020202020204" pitchFamily="34" charset="0"/>
              <a:buChar char="•"/>
            </a:pPr>
            <a:endParaRPr lang="en-GB" b="0" i="0" dirty="0">
              <a:solidFill>
                <a:srgbClr val="333333"/>
              </a:solidFill>
              <a:effectLst/>
              <a:highlight>
                <a:srgbClr val="FFFFFF"/>
              </a:highlight>
              <a:latin typeface="Poppins" panose="00000500000000000000" pitchFamily="2" charset="0"/>
              <a:cs typeface="Poppins" panose="00000500000000000000" pitchFamily="2" charset="0"/>
            </a:endParaRPr>
          </a:p>
          <a:p>
            <a:endParaRPr lang="en-GB" dirty="0"/>
          </a:p>
        </p:txBody>
      </p:sp>
    </p:spTree>
    <p:extLst>
      <p:ext uri="{BB962C8B-B14F-4D97-AF65-F5344CB8AC3E}">
        <p14:creationId xmlns:p14="http://schemas.microsoft.com/office/powerpoint/2010/main" val="671689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F03B43-8AB5-ED19-EBB2-7A1CB878E2A7}"/>
              </a:ext>
            </a:extLst>
          </p:cNvPr>
          <p:cNvSpPr/>
          <p:nvPr/>
        </p:nvSpPr>
        <p:spPr>
          <a:xfrm>
            <a:off x="0" y="0"/>
            <a:ext cx="12192000" cy="6858000"/>
          </a:xfrm>
          <a:prstGeom prst="rect">
            <a:avLst/>
          </a:prstGeom>
          <a:solidFill>
            <a:srgbClr val="2B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spcBef>
                <a:spcPct val="0"/>
              </a:spcBef>
              <a:buFontTx/>
              <a:buNone/>
            </a:pPr>
            <a:r>
              <a:rPr lang="en-GB" altLang="en-US" sz="2000" dirty="0">
                <a:latin typeface="Poppins" panose="00000500000000000000" pitchFamily="2" charset="0"/>
                <a:cs typeface="Poppins" panose="00000500000000000000" pitchFamily="2" charset="0"/>
              </a:rPr>
              <a:t>1-1 shadowing</a:t>
            </a:r>
          </a:p>
          <a:p>
            <a:pPr algn="ctr" eaLnBrk="1" hangingPunct="1">
              <a:spcBef>
                <a:spcPct val="0"/>
              </a:spcBef>
              <a:buFontTx/>
              <a:buNone/>
            </a:pPr>
            <a:r>
              <a:rPr lang="en-GB" altLang="en-US" sz="2000" dirty="0">
                <a:latin typeface="Poppins" panose="00000500000000000000" pitchFamily="2" charset="0"/>
                <a:cs typeface="Poppins" panose="00000500000000000000" pitchFamily="2" charset="0"/>
              </a:rPr>
              <a:t>Information requests </a:t>
            </a:r>
          </a:p>
          <a:p>
            <a:pPr algn="ctr" eaLnBrk="1" hangingPunct="1">
              <a:spcBef>
                <a:spcPct val="0"/>
              </a:spcBef>
              <a:buFontTx/>
              <a:buNone/>
            </a:pPr>
            <a:r>
              <a:rPr lang="en-GB" altLang="en-US" sz="2000" dirty="0">
                <a:latin typeface="Poppins" panose="00000500000000000000" pitchFamily="2" charset="0"/>
                <a:cs typeface="Poppins" panose="00000500000000000000" pitchFamily="2" charset="0"/>
              </a:rPr>
              <a:t>Service presentations and training </a:t>
            </a:r>
          </a:p>
          <a:p>
            <a:pPr algn="ctr" eaLnBrk="1" hangingPunct="1">
              <a:spcBef>
                <a:spcPct val="0"/>
              </a:spcBef>
              <a:buFontTx/>
              <a:buNone/>
            </a:pPr>
            <a:r>
              <a:rPr lang="en-GB" altLang="en-US" sz="2000" dirty="0">
                <a:latin typeface="Poppins" panose="00000500000000000000" pitchFamily="2" charset="0"/>
                <a:cs typeface="Poppins" panose="00000500000000000000" pitchFamily="2" charset="0"/>
              </a:rPr>
              <a:t>Student visits and placements  </a:t>
            </a:r>
          </a:p>
          <a:p>
            <a:pPr algn="ctr" eaLnBrk="1" hangingPunct="1">
              <a:spcBef>
                <a:spcPct val="0"/>
              </a:spcBef>
              <a:buFontTx/>
              <a:buNone/>
            </a:pPr>
            <a:r>
              <a:rPr lang="en-GB" altLang="en-US" sz="2000" dirty="0">
                <a:latin typeface="Poppins" panose="00000500000000000000" pitchFamily="2" charset="0"/>
                <a:cs typeface="Poppins" panose="00000500000000000000" pitchFamily="2" charset="0"/>
              </a:rPr>
              <a:t>Newsletter</a:t>
            </a:r>
          </a:p>
          <a:p>
            <a:pPr algn="ctr" eaLnBrk="1" hangingPunct="1">
              <a:spcBef>
                <a:spcPct val="0"/>
              </a:spcBef>
              <a:buFontTx/>
              <a:buNone/>
            </a:pPr>
            <a:endParaRPr lang="en-GB" altLang="en-US" dirty="0">
              <a:latin typeface="Poppins" panose="00000500000000000000" pitchFamily="2" charset="0"/>
              <a:cs typeface="Poppins" panose="00000500000000000000" pitchFamily="2" charset="0"/>
            </a:endParaRPr>
          </a:p>
          <a:p>
            <a:pPr algn="ctr" eaLnBrk="1" hangingPunct="1">
              <a:spcBef>
                <a:spcPct val="0"/>
              </a:spcBef>
              <a:buFontTx/>
              <a:buNone/>
            </a:pPr>
            <a:r>
              <a:rPr lang="en-GB" altLang="en-US" sz="1400" dirty="0">
                <a:latin typeface="Poppins" panose="00000500000000000000" pitchFamily="2" charset="0"/>
                <a:cs typeface="Poppins" panose="00000500000000000000" pitchFamily="2" charset="0"/>
              </a:rPr>
              <a:t>0300 300 2240</a:t>
            </a:r>
          </a:p>
          <a:p>
            <a:pPr algn="ctr" eaLnBrk="1" hangingPunct="1">
              <a:spcBef>
                <a:spcPct val="0"/>
              </a:spcBef>
              <a:buFontTx/>
              <a:buNone/>
            </a:pPr>
            <a:r>
              <a:rPr lang="en-GB" altLang="en-US" sz="1400" dirty="0">
                <a:latin typeface="Poppins" panose="00000500000000000000" pitchFamily="2" charset="0"/>
                <a:cs typeface="Poppins" panose="00000500000000000000" pitchFamily="2" charset="0"/>
              </a:rPr>
              <a:t>www.rdac.co.uk</a:t>
            </a:r>
          </a:p>
        </p:txBody>
      </p:sp>
      <p:sp>
        <p:nvSpPr>
          <p:cNvPr id="4" name="TextBox 3">
            <a:extLst>
              <a:ext uri="{FF2B5EF4-FFF2-40B4-BE49-F238E27FC236}">
                <a16:creationId xmlns:a16="http://schemas.microsoft.com/office/drawing/2014/main" id="{F6F51FCB-1896-E1A4-C18E-2DFC8F6606BE}"/>
              </a:ext>
            </a:extLst>
          </p:cNvPr>
          <p:cNvSpPr txBox="1"/>
          <p:nvPr/>
        </p:nvSpPr>
        <p:spPr>
          <a:xfrm>
            <a:off x="1630496" y="936434"/>
            <a:ext cx="8681292" cy="707886"/>
          </a:xfrm>
          <a:prstGeom prst="rect">
            <a:avLst/>
          </a:prstGeom>
          <a:noFill/>
        </p:spPr>
        <p:txBody>
          <a:bodyPr wrap="square" rtlCol="0">
            <a:spAutoFit/>
          </a:bodyPr>
          <a:lstStyle/>
          <a:p>
            <a:pPr algn="ctr"/>
            <a:r>
              <a:rPr lang="en-GB" sz="4000" dirty="0">
                <a:solidFill>
                  <a:schemeClr val="bg1"/>
                </a:solidFill>
                <a:latin typeface="Poppins" panose="00000500000000000000" pitchFamily="2" charset="0"/>
                <a:cs typeface="Poppins" panose="00000500000000000000" pitchFamily="2" charset="0"/>
              </a:rPr>
              <a:t>Thank you for listening</a:t>
            </a:r>
          </a:p>
        </p:txBody>
      </p:sp>
      <p:pic>
        <p:nvPicPr>
          <p:cNvPr id="5" name="Picture 4" descr="A picture containing graphical user interface&#10;&#10;Description automatically generated">
            <a:extLst>
              <a:ext uri="{FF2B5EF4-FFF2-40B4-BE49-F238E27FC236}">
                <a16:creationId xmlns:a16="http://schemas.microsoft.com/office/drawing/2014/main" id="{3C074C71-C9DD-A500-7CEF-9261C64A85A8}"/>
              </a:ext>
            </a:extLst>
          </p:cNvPr>
          <p:cNvPicPr>
            <a:picLocks noChangeAspect="1"/>
          </p:cNvPicPr>
          <p:nvPr/>
        </p:nvPicPr>
        <p:blipFill rotWithShape="1">
          <a:blip r:embed="rId3">
            <a:extLst>
              <a:ext uri="{28A0092B-C50C-407E-A947-70E740481C1C}">
                <a14:useLocalDpi xmlns:a14="http://schemas.microsoft.com/office/drawing/2010/main" val="0"/>
              </a:ext>
            </a:extLst>
          </a:blip>
          <a:srcRect l="33568" t="30726" r="32726" b="30409"/>
          <a:stretch/>
        </p:blipFill>
        <p:spPr bwMode="auto">
          <a:xfrm>
            <a:off x="5209439" y="5258511"/>
            <a:ext cx="1773122" cy="1150029"/>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6346935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70A6ADBF11944FABAD8B4BF15693D0" ma:contentTypeVersion="16" ma:contentTypeDescription="Create a new document." ma:contentTypeScope="" ma:versionID="e9b714d042366a0713e2d0d29aadec5f">
  <xsd:schema xmlns:xsd="http://www.w3.org/2001/XMLSchema" xmlns:xs="http://www.w3.org/2001/XMLSchema" xmlns:p="http://schemas.microsoft.com/office/2006/metadata/properties" xmlns:ns2="34a26522-3f3a-4065-b0c0-1bcaabee2b2f" xmlns:ns3="9382121e-15c2-46f3-a127-924e7d07958a" xmlns:ns4="049426c5-731a-43bb-8784-252abd2a7b33" targetNamespace="http://schemas.microsoft.com/office/2006/metadata/properties" ma:root="true" ma:fieldsID="b4a1cdfe573a3822d57e02b82167c944" ns2:_="" ns3:_="" ns4:_="">
    <xsd:import namespace="34a26522-3f3a-4065-b0c0-1bcaabee2b2f"/>
    <xsd:import namespace="9382121e-15c2-46f3-a127-924e7d07958a"/>
    <xsd:import namespace="049426c5-731a-43bb-8784-252abd2a7b3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lcf76f155ced4ddcb4097134ff3c332f" minOccurs="0"/>
                <xsd:element ref="ns4:TaxCatchAll"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a26522-3f3a-4065-b0c0-1bcaabee2b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72df6b4-3c3b-4253-b21e-ee360bfe0fe4"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82121e-15c2-46f3-a127-924e7d0795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49426c5-731a-43bb-8784-252abd2a7b3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66b3631-7f69-40f1-9152-1b3c07f1dae2}" ma:internalName="TaxCatchAll" ma:showField="CatchAllData" ma:web="049426c5-731a-43bb-8784-252abd2a7b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4a26522-3f3a-4065-b0c0-1bcaabee2b2f">
      <Terms xmlns="http://schemas.microsoft.com/office/infopath/2007/PartnerControls"/>
    </lcf76f155ced4ddcb4097134ff3c332f>
    <TaxCatchAll xmlns="049426c5-731a-43bb-8784-252abd2a7b3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F9FC5A-1DF1-44DF-A307-E98CE53806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a26522-3f3a-4065-b0c0-1bcaabee2b2f"/>
    <ds:schemaRef ds:uri="9382121e-15c2-46f3-a127-924e7d07958a"/>
    <ds:schemaRef ds:uri="049426c5-731a-43bb-8784-252abd2a7b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3995AE6-CCB8-4EAF-A8E4-AE9DFB205A0B}">
  <ds:schemaRefs>
    <ds:schemaRef ds:uri="http://schemas.microsoft.com/office/2006/documentManagement/types"/>
    <ds:schemaRef ds:uri="http://schemas.openxmlformats.org/package/2006/metadata/core-properties"/>
    <ds:schemaRef ds:uri="http://purl.org/dc/dcmitype/"/>
    <ds:schemaRef ds:uri="http://purl.org/dc/elements/1.1/"/>
    <ds:schemaRef ds:uri="049426c5-731a-43bb-8784-252abd2a7b33"/>
    <ds:schemaRef ds:uri="http://schemas.microsoft.com/office/infopath/2007/PartnerControls"/>
    <ds:schemaRef ds:uri="9382121e-15c2-46f3-a127-924e7d07958a"/>
    <ds:schemaRef ds:uri="http://www.w3.org/XML/1998/namespace"/>
    <ds:schemaRef ds:uri="34a26522-3f3a-4065-b0c0-1bcaabee2b2f"/>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EA6313E-8885-4578-B756-E1139C866A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3326</TotalTime>
  <Words>913</Words>
  <Application>Microsoft Office PowerPoint</Application>
  <PresentationFormat>Widescreen</PresentationFormat>
  <Paragraphs>218</Paragraphs>
  <Slides>21</Slides>
  <Notes>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Aptos</vt:lpstr>
      <vt:lpstr>Arial</vt:lpstr>
      <vt:lpstr>Calibri</vt:lpstr>
      <vt:lpstr>Calibri Light</vt:lpstr>
      <vt:lpstr>Century Gothic</vt:lpstr>
      <vt:lpstr>Poppins</vt:lpstr>
      <vt:lpstr>Poppins Light</vt:lpstr>
      <vt:lpstr>Poppins Medium</vt:lpstr>
      <vt:lpstr>Poppins SemiBold</vt:lpstr>
      <vt:lpstr>Office Theme</vt:lpstr>
      <vt:lpstr>1_Office Theme</vt:lpstr>
      <vt:lpstr>PowerPoint Presentation</vt:lpstr>
      <vt:lpstr>PowerPoint Presentation</vt:lpstr>
      <vt:lpstr>How can RDAC help?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Outcome and 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Leddington</dc:creator>
  <cp:lastModifiedBy>Dominic Hibbin</cp:lastModifiedBy>
  <cp:revision>13</cp:revision>
  <cp:lastPrinted>2023-01-20T16:33:03Z</cp:lastPrinted>
  <dcterms:created xsi:type="dcterms:W3CDTF">2022-06-14T06:52:12Z</dcterms:created>
  <dcterms:modified xsi:type="dcterms:W3CDTF">2026-08-24T06:58:07Z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0x010100BB70A6ADBF11944FABAD8B4BF15693D0</vt:lpwstr>
  </property>
  <property fmtid="{D5CDD505-2E9C-101B-9397-08002B2CF9AE}" pid="3" name="MediaServiceImageTags">
    <vt:lpwstr/>
  </property>
</Properties>
</file>